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438" r:id="rId3"/>
    <p:sldId id="439" r:id="rId4"/>
    <p:sldId id="440" r:id="rId5"/>
    <p:sldId id="441" r:id="rId6"/>
    <p:sldId id="442" r:id="rId7"/>
    <p:sldId id="443" r:id="rId8"/>
    <p:sldId id="444" r:id="rId9"/>
    <p:sldId id="445" r:id="rId10"/>
    <p:sldId id="446" r:id="rId11"/>
    <p:sldId id="447" r:id="rId12"/>
    <p:sldId id="448" r:id="rId13"/>
    <p:sldId id="324" r:id="rId14"/>
    <p:sldId id="325" r:id="rId15"/>
    <p:sldId id="464" r:id="rId16"/>
    <p:sldId id="465" r:id="rId17"/>
    <p:sldId id="466" r:id="rId18"/>
    <p:sldId id="449" r:id="rId19"/>
    <p:sldId id="450" r:id="rId20"/>
    <p:sldId id="451" r:id="rId21"/>
    <p:sldId id="452" r:id="rId22"/>
    <p:sldId id="453" r:id="rId23"/>
    <p:sldId id="454" r:id="rId24"/>
    <p:sldId id="456" r:id="rId25"/>
    <p:sldId id="455" r:id="rId26"/>
    <p:sldId id="329" r:id="rId27"/>
    <p:sldId id="457" r:id="rId28"/>
    <p:sldId id="458" r:id="rId29"/>
    <p:sldId id="460" r:id="rId30"/>
    <p:sldId id="461" r:id="rId31"/>
    <p:sldId id="462"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99" d="100"/>
          <a:sy n="99" d="100"/>
        </p:scale>
        <p:origin x="72"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271617-EA83-4FDD-BF14-FB964A0DB238}" type="datetimeFigureOut">
              <a:rPr lang="fr-FR" smtClean="0"/>
              <a:t>13/03/2025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4F1D69-4AB4-4139-9DBF-55044C414CE8}" type="slidenum">
              <a:rPr lang="fr-FR" smtClean="0"/>
              <a:t>‹#›</a:t>
            </a:fld>
            <a:endParaRPr lang="fr-FR"/>
          </a:p>
        </p:txBody>
      </p:sp>
    </p:spTree>
    <p:extLst>
      <p:ext uri="{BB962C8B-B14F-4D97-AF65-F5344CB8AC3E}">
        <p14:creationId xmlns:p14="http://schemas.microsoft.com/office/powerpoint/2010/main" val="4050535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F5169B-B7E7-4916-AAA1-DDF1A1C5AC11}" type="slidenum">
              <a:rPr lang="en-US" smtClean="0"/>
              <a:pPr/>
              <a:t>1</a:t>
            </a:fld>
            <a:endParaRPr lang="en-US"/>
          </a:p>
        </p:txBody>
      </p:sp>
    </p:spTree>
    <p:extLst>
      <p:ext uri="{BB962C8B-B14F-4D97-AF65-F5344CB8AC3E}">
        <p14:creationId xmlns:p14="http://schemas.microsoft.com/office/powerpoint/2010/main" val="1459889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393700" y="692150"/>
            <a:ext cx="6070600" cy="3416300"/>
          </a:xfrm>
          <a:ln cap="flat"/>
        </p:spPr>
      </p:sp>
      <p:sp>
        <p:nvSpPr>
          <p:cNvPr id="870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fr-FR" altLang="en-US" noProof="0" dirty="0"/>
              <a:t>A noter de o . 2 , 4 et 6 des nombres pairs. Si le score des </a:t>
            </a:r>
            <a:r>
              <a:rPr lang="fr-FR" altLang="en-US" b="1" noProof="0" dirty="0"/>
              <a:t>OUI </a:t>
            </a:r>
            <a:r>
              <a:rPr lang="fr-FR" altLang="en-US" noProof="0" dirty="0"/>
              <a:t>est supérieur </a:t>
            </a:r>
            <a:r>
              <a:rPr lang="fr-FR" altLang="en-US" b="1" baseline="0" noProof="0" dirty="0"/>
              <a:t>à 32, il </a:t>
            </a:r>
            <a:r>
              <a:rPr lang="fr-FR" altLang="en-US" baseline="0" noProof="0" dirty="0"/>
              <a:t>faut entreprendre un projet. </a:t>
            </a:r>
            <a:endParaRPr lang="fr-FR" altLang="en-US" noProof="0" dirty="0"/>
          </a:p>
        </p:txBody>
      </p:sp>
    </p:spTree>
    <p:extLst>
      <p:ext uri="{BB962C8B-B14F-4D97-AF65-F5344CB8AC3E}">
        <p14:creationId xmlns:p14="http://schemas.microsoft.com/office/powerpoint/2010/main" val="3557535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393700" y="692150"/>
            <a:ext cx="6070600" cy="3416300"/>
          </a:xfrm>
          <a:ln cap="flat"/>
        </p:spPr>
      </p:sp>
      <p:sp>
        <p:nvSpPr>
          <p:cNvPr id="890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fr-FR" sz="1200" b="0" i="0" kern="1200" dirty="0">
                <a:solidFill>
                  <a:schemeClr val="tx1"/>
                </a:solidFill>
                <a:effectLst/>
                <a:latin typeface="+mn-lt"/>
                <a:ea typeface="+mn-ea"/>
                <a:cs typeface="+mn-cs"/>
              </a:rPr>
              <a:t>Le résultat attendu du </a:t>
            </a:r>
            <a:r>
              <a:rPr lang="fr-FR" sz="1200" b="1" i="0" kern="1200" dirty="0">
                <a:solidFill>
                  <a:schemeClr val="tx1"/>
                </a:solidFill>
                <a:effectLst/>
                <a:latin typeface="+mn-lt"/>
                <a:ea typeface="+mn-ea"/>
                <a:cs typeface="+mn-cs"/>
              </a:rPr>
              <a:t>projet</a:t>
            </a:r>
            <a:r>
              <a:rPr lang="fr-FR" sz="1200" b="0" i="0" kern="1200" dirty="0">
                <a:solidFill>
                  <a:schemeClr val="tx1"/>
                </a:solidFill>
                <a:effectLst/>
                <a:latin typeface="+mn-lt"/>
                <a:ea typeface="+mn-ea"/>
                <a:cs typeface="+mn-cs"/>
              </a:rPr>
              <a:t> est la réalisation </a:t>
            </a:r>
            <a:r>
              <a:rPr lang="fr-FR" sz="1200" b="1" i="0" kern="1200" dirty="0">
                <a:solidFill>
                  <a:schemeClr val="tx1"/>
                </a:solidFill>
                <a:effectLst/>
                <a:latin typeface="+mn-lt"/>
                <a:ea typeface="+mn-ea"/>
                <a:cs typeface="+mn-cs"/>
              </a:rPr>
              <a:t>d'un</a:t>
            </a:r>
            <a:r>
              <a:rPr lang="fr-FR" sz="1200" b="0" i="0" kern="1200" dirty="0">
                <a:solidFill>
                  <a:schemeClr val="tx1"/>
                </a:solidFill>
                <a:effectLst/>
                <a:latin typeface="+mn-lt"/>
                <a:ea typeface="+mn-ea"/>
                <a:cs typeface="+mn-cs"/>
              </a:rPr>
              <a:t> produit, appelé </a:t>
            </a:r>
            <a:r>
              <a:rPr lang="fr-FR" sz="1200" b="1" i="0" kern="1200" dirty="0">
                <a:solidFill>
                  <a:schemeClr val="tx1"/>
                </a:solidFill>
                <a:effectLst/>
                <a:latin typeface="+mn-lt"/>
                <a:ea typeface="+mn-ea"/>
                <a:cs typeface="+mn-cs"/>
              </a:rPr>
              <a:t>ouvrage</a:t>
            </a:r>
            <a:r>
              <a:rPr lang="fr-FR" sz="1200" b="0" i="0" kern="1200" dirty="0">
                <a:solidFill>
                  <a:schemeClr val="tx1"/>
                </a:solidFill>
                <a:effectLst/>
                <a:latin typeface="+mn-lt"/>
                <a:ea typeface="+mn-ea"/>
                <a:cs typeface="+mn-cs"/>
              </a:rPr>
              <a:t>.</a:t>
            </a:r>
          </a:p>
          <a:p>
            <a:r>
              <a:rPr lang="fr-FR" sz="1200" b="0" i="0" kern="1200" dirty="0">
                <a:solidFill>
                  <a:schemeClr val="tx1"/>
                </a:solidFill>
                <a:effectLst/>
                <a:latin typeface="+mn-lt"/>
                <a:ea typeface="+mn-ea"/>
                <a:cs typeface="+mn-cs"/>
              </a:rPr>
              <a:t>Personne physique ou morale (entreprise) responsable de la conception et du contrôle de l'exécution d'un ouvrage ou de travaux immobiliers pour le compte du </a:t>
            </a:r>
            <a:r>
              <a:rPr lang="fr-FR" sz="1200" b="1" i="0" kern="1200" dirty="0">
                <a:solidFill>
                  <a:schemeClr val="tx1"/>
                </a:solidFill>
                <a:effectLst/>
                <a:latin typeface="+mn-lt"/>
                <a:ea typeface="+mn-ea"/>
                <a:cs typeface="+mn-cs"/>
              </a:rPr>
              <a:t>maître</a:t>
            </a:r>
            <a:r>
              <a:rPr lang="fr-FR" sz="1200" b="0" i="0" kern="1200" dirty="0">
                <a:solidFill>
                  <a:schemeClr val="tx1"/>
                </a:solidFill>
                <a:effectLst/>
                <a:latin typeface="+mn-lt"/>
                <a:ea typeface="+mn-ea"/>
                <a:cs typeface="+mn-cs"/>
              </a:rPr>
              <a:t> d'ouvrage. </a:t>
            </a:r>
            <a:r>
              <a:rPr lang="fr-FR" sz="1200" b="0" i="0" kern="1200" dirty="0" err="1">
                <a:solidFill>
                  <a:schemeClr val="tx1"/>
                </a:solidFill>
                <a:effectLst/>
                <a:latin typeface="+mn-lt"/>
                <a:ea typeface="+mn-ea"/>
                <a:cs typeface="+mn-cs"/>
              </a:rPr>
              <a:t>Exp</a:t>
            </a:r>
            <a:r>
              <a:rPr lang="fr-FR" sz="1200" b="0" i="0" kern="1200" dirty="0">
                <a:solidFill>
                  <a:schemeClr val="tx1"/>
                </a:solidFill>
                <a:effectLst/>
                <a:latin typeface="+mn-lt"/>
                <a:ea typeface="+mn-ea"/>
                <a:cs typeface="+mn-cs"/>
              </a:rPr>
              <a:t> Le </a:t>
            </a:r>
            <a:r>
              <a:rPr lang="fr-FR" sz="1200" b="1" i="0" kern="1200" dirty="0">
                <a:solidFill>
                  <a:schemeClr val="tx1"/>
                </a:solidFill>
                <a:effectLst/>
                <a:latin typeface="+mn-lt"/>
                <a:ea typeface="+mn-ea"/>
                <a:cs typeface="+mn-cs"/>
              </a:rPr>
              <a:t>maître d'œuvre est</a:t>
            </a:r>
            <a:r>
              <a:rPr lang="fr-FR" sz="1200" b="0" i="0" kern="1200" dirty="0">
                <a:solidFill>
                  <a:schemeClr val="tx1"/>
                </a:solidFill>
                <a:effectLst/>
                <a:latin typeface="+mn-lt"/>
                <a:ea typeface="+mn-ea"/>
                <a:cs typeface="+mn-cs"/>
              </a:rPr>
              <a:t> un personne (physique ou morale) tel un architecte, un constructeur,</a:t>
            </a:r>
          </a:p>
          <a:p>
            <a:r>
              <a:rPr lang="fr-FR" sz="1200" b="0" i="0" kern="1200" dirty="0">
                <a:solidFill>
                  <a:schemeClr val="tx1"/>
                </a:solidFill>
                <a:effectLst/>
                <a:latin typeface="+mn-lt"/>
                <a:ea typeface="+mn-ea"/>
                <a:cs typeface="+mn-cs"/>
              </a:rPr>
              <a:t>En effet, le </a:t>
            </a:r>
            <a:r>
              <a:rPr lang="fr-FR" sz="1200" b="1" i="0" kern="1200" dirty="0">
                <a:solidFill>
                  <a:schemeClr val="tx1"/>
                </a:solidFill>
                <a:effectLst/>
                <a:latin typeface="+mn-lt"/>
                <a:ea typeface="+mn-ea"/>
                <a:cs typeface="+mn-cs"/>
              </a:rPr>
              <a:t>maître d'œuvre</a:t>
            </a:r>
            <a:r>
              <a:rPr lang="fr-FR" sz="1200" b="0" i="0" kern="1200" dirty="0">
                <a:solidFill>
                  <a:schemeClr val="tx1"/>
                </a:solidFill>
                <a:effectLst/>
                <a:latin typeface="+mn-lt"/>
                <a:ea typeface="+mn-ea"/>
                <a:cs typeface="+mn-cs"/>
              </a:rPr>
              <a:t> se charge du bon déroulement du chantier conformément aux exigences du </a:t>
            </a:r>
            <a:r>
              <a:rPr lang="fr-FR" sz="1200" b="1" i="0" kern="1200" dirty="0">
                <a:solidFill>
                  <a:schemeClr val="tx1"/>
                </a:solidFill>
                <a:effectLst/>
                <a:latin typeface="+mn-lt"/>
                <a:ea typeface="+mn-ea"/>
                <a:cs typeface="+mn-cs"/>
              </a:rPr>
              <a:t>maître d'ouvrage</a:t>
            </a:r>
            <a:r>
              <a:rPr lang="fr-FR" sz="1200" b="0" i="0" kern="1200" dirty="0">
                <a:solidFill>
                  <a:schemeClr val="tx1"/>
                </a:solidFill>
                <a:effectLst/>
                <a:latin typeface="+mn-lt"/>
                <a:ea typeface="+mn-ea"/>
                <a:cs typeface="+mn-cs"/>
              </a:rPr>
              <a:t>. Il </a:t>
            </a:r>
            <a:r>
              <a:rPr lang="fr-FR" sz="1200" b="1" i="0" kern="1200" dirty="0">
                <a:solidFill>
                  <a:schemeClr val="tx1"/>
                </a:solidFill>
                <a:effectLst/>
                <a:latin typeface="+mn-lt"/>
                <a:ea typeface="+mn-ea"/>
                <a:cs typeface="+mn-cs"/>
              </a:rPr>
              <a:t>est</a:t>
            </a:r>
            <a:r>
              <a:rPr lang="fr-FR" sz="1200" b="0" i="0" kern="1200" dirty="0">
                <a:solidFill>
                  <a:schemeClr val="tx1"/>
                </a:solidFill>
                <a:effectLst/>
                <a:latin typeface="+mn-lt"/>
                <a:ea typeface="+mn-ea"/>
                <a:cs typeface="+mn-cs"/>
              </a:rPr>
              <a:t> tenu de respecter les délais et le budget alloué tout en assurant un résultat final conforme aux besoins du client. Quant au </a:t>
            </a:r>
            <a:r>
              <a:rPr lang="fr-FR" sz="1200" b="1" i="0" kern="1200" dirty="0">
                <a:solidFill>
                  <a:schemeClr val="tx1"/>
                </a:solidFill>
                <a:effectLst/>
                <a:latin typeface="+mn-lt"/>
                <a:ea typeface="+mn-ea"/>
                <a:cs typeface="+mn-cs"/>
              </a:rPr>
              <a:t>maître d'ouvrage</a:t>
            </a:r>
            <a:r>
              <a:rPr lang="fr-FR" sz="1200" b="0" i="0" kern="1200" dirty="0">
                <a:solidFill>
                  <a:schemeClr val="tx1"/>
                </a:solidFill>
                <a:effectLst/>
                <a:latin typeface="+mn-lt"/>
                <a:ea typeface="+mn-ea"/>
                <a:cs typeface="+mn-cs"/>
              </a:rPr>
              <a:t>, il </a:t>
            </a:r>
            <a:r>
              <a:rPr lang="fr-FR" sz="1200" b="1" i="0" kern="1200" dirty="0">
                <a:solidFill>
                  <a:schemeClr val="tx1"/>
                </a:solidFill>
                <a:effectLst/>
                <a:latin typeface="+mn-lt"/>
                <a:ea typeface="+mn-ea"/>
                <a:cs typeface="+mn-cs"/>
              </a:rPr>
              <a:t>est</a:t>
            </a:r>
            <a:r>
              <a:rPr lang="fr-FR" sz="1200" b="0" i="0" kern="1200" dirty="0">
                <a:solidFill>
                  <a:schemeClr val="tx1"/>
                </a:solidFill>
                <a:effectLst/>
                <a:latin typeface="+mn-lt"/>
                <a:ea typeface="+mn-ea"/>
                <a:cs typeface="+mn-cs"/>
              </a:rPr>
              <a:t> l'interlocuteur par excellence du client.</a:t>
            </a:r>
            <a:endParaRPr lang="en-US" altLang="en-US" dirty="0"/>
          </a:p>
        </p:txBody>
      </p:sp>
    </p:spTree>
    <p:extLst>
      <p:ext uri="{BB962C8B-B14F-4D97-AF65-F5344CB8AC3E}">
        <p14:creationId xmlns:p14="http://schemas.microsoft.com/office/powerpoint/2010/main" val="2491712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393700" y="692150"/>
            <a:ext cx="6070600" cy="3416300"/>
          </a:xfrm>
          <a:ln cap="flat"/>
        </p:spPr>
      </p:sp>
      <p:sp>
        <p:nvSpPr>
          <p:cNvPr id="993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54963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9A9585-46E2-83B1-9E13-2A901894E7F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B67DDE2-ECCE-A863-73EC-5A22B65F0D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91B0048-2440-1B92-A307-4B23A9A5233C}"/>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7B6CD5C9-F2B4-01CF-DF91-1ECC3324E68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56505DC-4063-856E-5A46-FC222E863F3A}"/>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3080500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FB83B1-215D-8269-586C-BDA78BAD7D8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3E9C281-6B9F-FB3F-2E07-6142B14DA09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9396FD5-2234-CEF6-385D-EAB7708C2477}"/>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881CA0C9-50AF-3FD6-8B6F-BF5859B46B7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62022F-711E-D9A6-4D01-703DE3B45681}"/>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235735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9B5EF4-7B48-6CD1-2783-06F95F4955E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3C05194-5FC4-1501-34C8-3C2FF32C96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1D9209-71D9-518D-10AE-6E24DCC5EB7F}"/>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3FB63C4C-B5F0-490B-95E2-1C48A9BD34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3B2EE33-2A06-C527-0024-C71BC066BAB4}"/>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2158403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B33F21-7B20-8F00-5406-388A18C6925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81578F0-2E88-D9C4-39AF-99D949675C2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4E538D0-552D-57FA-0DBF-AD57417C9A3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7683770-A8BB-FF8B-A39B-0CD9E9EA1ED8}"/>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6" name="Espace réservé du pied de page 5">
            <a:extLst>
              <a:ext uri="{FF2B5EF4-FFF2-40B4-BE49-F238E27FC236}">
                <a16:creationId xmlns:a16="http://schemas.microsoft.com/office/drawing/2014/main" id="{F53F9A14-2FAD-40F4-41FC-D3ECAC79C9D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D3181F7-9392-8F0F-5E71-98C0B9707963}"/>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2716044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397634-E525-3A6E-9353-578AF13EDFA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40B8D90-8E64-9AF7-2586-525C563BD5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A7A775D-8344-503F-3F3A-3B683E076E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6D477F2-4888-92F0-4446-836BC5701B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6CE96E3-E0AB-7BC1-6D57-31FC96B15B9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21C0B90-C4E7-946D-9071-9D9A30490BD1}"/>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8" name="Espace réservé du pied de page 7">
            <a:extLst>
              <a:ext uri="{FF2B5EF4-FFF2-40B4-BE49-F238E27FC236}">
                <a16:creationId xmlns:a16="http://schemas.microsoft.com/office/drawing/2014/main" id="{61F6BA6B-4C52-C803-B093-7E72AE9F244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43759E6-00DA-1AD1-222A-D224443B7AD7}"/>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3983151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8804AC-A3DA-FDEA-C721-D4D4AF2FFE3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EC88E3C-A3DD-4FDA-6017-C8AB30587807}"/>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4" name="Espace réservé du pied de page 3">
            <a:extLst>
              <a:ext uri="{FF2B5EF4-FFF2-40B4-BE49-F238E27FC236}">
                <a16:creationId xmlns:a16="http://schemas.microsoft.com/office/drawing/2014/main" id="{B144D0AF-6973-2EB3-4C4F-6AC2A195B75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3894368-7EBE-D1CB-6D1E-E150D25DEDE1}"/>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3780354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65873D9-E9FE-4F18-4A01-1ADACE597FFF}"/>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3" name="Espace réservé du pied de page 2">
            <a:extLst>
              <a:ext uri="{FF2B5EF4-FFF2-40B4-BE49-F238E27FC236}">
                <a16:creationId xmlns:a16="http://schemas.microsoft.com/office/drawing/2014/main" id="{8EBF7784-6151-3D00-0556-C79A6ADC1BF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0F600F1-5469-6C48-70B2-594F82D595BD}"/>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2478702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A38356-1EF8-0757-4F3F-1AA3A0FF387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2D95194-697C-906A-807D-59527BF001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964EC9F-F73E-D505-CBDD-3A28B28456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1F4F34B-D2AF-9887-10B4-691D94F3F364}"/>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6" name="Espace réservé du pied de page 5">
            <a:extLst>
              <a:ext uri="{FF2B5EF4-FFF2-40B4-BE49-F238E27FC236}">
                <a16:creationId xmlns:a16="http://schemas.microsoft.com/office/drawing/2014/main" id="{3085171E-A2C0-75AA-5125-6E3A8A7896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A26BD3C-3CC8-96E0-4D81-F0FB2F23A568}"/>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1589162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5F76C8-7F67-F13E-7667-7BC49980327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1CB2DA0-6598-ACFA-6955-140B8A98FC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AF9322F-EABE-6533-9A75-073C2FA139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3AF7BA7-0AEB-4642-9083-784EE2E6B4F8}"/>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6" name="Espace réservé du pied de page 5">
            <a:extLst>
              <a:ext uri="{FF2B5EF4-FFF2-40B4-BE49-F238E27FC236}">
                <a16:creationId xmlns:a16="http://schemas.microsoft.com/office/drawing/2014/main" id="{0F8DE30E-1694-3949-41BE-35FE27EAA0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6494879-6174-949E-2A7C-23DB7DAF86A9}"/>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1880558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EBC21A-7F8A-2C21-30FA-C7742512BE0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080D272-AAAB-4121-E82A-EAF1206B104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640C92C-F9A2-C460-2A99-9C5403EABB48}"/>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03027580-DBBB-63DC-054C-C58B28D87BC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1BE3388-61C2-6E73-8FB4-716F643D425B}"/>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926978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5A29469-589E-438E-BD96-94FBD11A38E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F3DFCB8-B948-E438-049D-BDED81B8440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4DB8D-D9DB-25E9-6B5D-D8CB36DD0842}"/>
              </a:ext>
            </a:extLst>
          </p:cNvPr>
          <p:cNvSpPr>
            <a:spLocks noGrp="1"/>
          </p:cNvSpPr>
          <p:nvPr>
            <p:ph type="dt" sz="half" idx="10"/>
          </p:nvPr>
        </p:nvSpPr>
        <p:spPr/>
        <p:txBody>
          <a:bodyPr/>
          <a:lstStyle/>
          <a:p>
            <a:fld id="{562E5F0F-CEE2-45B7-B740-FC6924006A8A}"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9AB69811-C7DC-4770-5AFB-F66C086D4EC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844D09-E376-0548-8FDB-5CB56E0DE57B}"/>
              </a:ext>
            </a:extLst>
          </p:cNvPr>
          <p:cNvSpPr>
            <a:spLocks noGrp="1"/>
          </p:cNvSpPr>
          <p:nvPr>
            <p:ph type="sldNum" sz="quarter" idx="12"/>
          </p:nvPr>
        </p:nvSpPr>
        <p:spPr/>
        <p:txBody>
          <a:bodyPr/>
          <a:lstStyle/>
          <a:p>
            <a:fld id="{4AD36224-5D28-4317-8632-0A3E851697BE}" type="slidenum">
              <a:rPr lang="fr-FR" smtClean="0"/>
              <a:t>‹#›</a:t>
            </a:fld>
            <a:endParaRPr lang="fr-FR"/>
          </a:p>
        </p:txBody>
      </p:sp>
    </p:spTree>
    <p:extLst>
      <p:ext uri="{BB962C8B-B14F-4D97-AF65-F5344CB8AC3E}">
        <p14:creationId xmlns:p14="http://schemas.microsoft.com/office/powerpoint/2010/main" val="1690018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683EC14-3E4C-7104-3436-94DE659A57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FE276A1-CB3F-B126-E2A5-BC96C92955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CC82C7E-2853-4233-7948-818AC45242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2E5F0F-CEE2-45B7-B740-FC6924006A8A}" type="datetimeFigureOut">
              <a:rPr lang="fr-FR" smtClean="0"/>
              <a:t>13/03/2025</a:t>
            </a:fld>
            <a:endParaRPr lang="fr-FR"/>
          </a:p>
        </p:txBody>
      </p:sp>
      <p:sp>
        <p:nvSpPr>
          <p:cNvPr id="5" name="Espace réservé du pied de page 4">
            <a:extLst>
              <a:ext uri="{FF2B5EF4-FFF2-40B4-BE49-F238E27FC236}">
                <a16:creationId xmlns:a16="http://schemas.microsoft.com/office/drawing/2014/main" id="{1C8FC462-9EAC-FE99-EF55-7AAB2BA9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668AB7A-EA8F-94B2-F8B2-D3077CD006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D36224-5D28-4317-8632-0A3E851697BE}" type="slidenum">
              <a:rPr lang="fr-FR" smtClean="0"/>
              <a:t>‹#›</a:t>
            </a:fld>
            <a:endParaRPr lang="fr-FR"/>
          </a:p>
        </p:txBody>
      </p:sp>
    </p:spTree>
    <p:extLst>
      <p:ext uri="{BB962C8B-B14F-4D97-AF65-F5344CB8AC3E}">
        <p14:creationId xmlns:p14="http://schemas.microsoft.com/office/powerpoint/2010/main" val="2113930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4294967295"/>
          </p:nvPr>
        </p:nvSpPr>
        <p:spPr>
          <a:xfrm>
            <a:off x="1752600" y="549275"/>
            <a:ext cx="8915400" cy="5543550"/>
          </a:xfrm>
        </p:spPr>
        <p:txBody>
          <a:bodyPr>
            <a:normAutofit lnSpcReduction="10000"/>
          </a:bodyPr>
          <a:lstStyle/>
          <a:p>
            <a:pPr algn="ctr" eaLnBrk="1" hangingPunct="1">
              <a:buFontTx/>
              <a:buNone/>
            </a:pPr>
            <a:r>
              <a:rPr lang="fr-FR" sz="4800" b="1" i="1" dirty="0">
                <a:latin typeface="French Script MT" pitchFamily="66" charset="0"/>
              </a:rPr>
              <a:t>Amal Abou </a:t>
            </a:r>
            <a:r>
              <a:rPr lang="fr-FR" sz="4800" b="1" i="1" dirty="0" err="1">
                <a:latin typeface="French Script MT" pitchFamily="66" charset="0"/>
              </a:rPr>
              <a:t>Fayad</a:t>
            </a:r>
            <a:r>
              <a:rPr lang="fr-FR" sz="4800" b="1" i="1" dirty="0">
                <a:latin typeface="French Script MT" pitchFamily="66" charset="0"/>
              </a:rPr>
              <a:t>, Docteur en Sciences de Gestion (HDR) de l’Université de Montesquieu Bordeaux 4, </a:t>
            </a:r>
          </a:p>
          <a:p>
            <a:pPr algn="ctr" eaLnBrk="1" hangingPunct="1">
              <a:buFontTx/>
              <a:buNone/>
            </a:pPr>
            <a:r>
              <a:rPr lang="fr-FR" sz="4800" b="1" i="1" dirty="0">
                <a:latin typeface="French Script MT" pitchFamily="66" charset="0"/>
              </a:rPr>
              <a:t>Professeur des Universités</a:t>
            </a:r>
          </a:p>
          <a:p>
            <a:pPr algn="ctr" eaLnBrk="1" hangingPunct="1">
              <a:buFontTx/>
              <a:buNone/>
            </a:pPr>
            <a:r>
              <a:rPr lang="fr-FR" sz="4800" b="1" i="1" dirty="0">
                <a:latin typeface="French Script MT" pitchFamily="66" charset="0"/>
              </a:rPr>
              <a:t>EX Doyen Université Libanaise </a:t>
            </a:r>
          </a:p>
          <a:p>
            <a:pPr algn="ctr" eaLnBrk="1" hangingPunct="1">
              <a:buFontTx/>
              <a:buNone/>
            </a:pPr>
            <a:r>
              <a:rPr lang="fr-FR" sz="4800" b="1" i="1" dirty="0">
                <a:solidFill>
                  <a:schemeClr val="tx2"/>
                </a:solidFill>
                <a:latin typeface="French Script MT" pitchFamily="66" charset="0"/>
              </a:rPr>
              <a:t>Doyen de la faculté de Gestion  </a:t>
            </a:r>
          </a:p>
          <a:p>
            <a:pPr algn="ctr">
              <a:buNone/>
            </a:pPr>
            <a:r>
              <a:rPr lang="fr-FR" sz="4800" b="1" i="1" dirty="0">
                <a:solidFill>
                  <a:schemeClr val="tx2"/>
                </a:solidFill>
                <a:latin typeface="French Script MT" pitchFamily="66" charset="0"/>
              </a:rPr>
              <a:t>Université Libano-Canadienne </a:t>
            </a:r>
          </a:p>
          <a:p>
            <a:pPr algn="ctr">
              <a:buNone/>
            </a:pPr>
            <a:r>
              <a:rPr lang="fr-FR" sz="4800" b="1" i="1" dirty="0">
                <a:solidFill>
                  <a:schemeClr val="tx2"/>
                </a:solidFill>
                <a:latin typeface="French Script MT" pitchFamily="66" charset="0"/>
              </a:rPr>
              <a:t>2025</a:t>
            </a:r>
          </a:p>
          <a:p>
            <a:pPr algn="ctr">
              <a:buNone/>
            </a:pPr>
            <a:endParaRPr lang="en-US" sz="4800" dirty="0">
              <a:solidFill>
                <a:srgbClr val="FF0000"/>
              </a:solidFill>
            </a:endParaRPr>
          </a:p>
          <a:p>
            <a:pPr algn="ctr" eaLnBrk="1" hangingPunct="1">
              <a:buFontTx/>
              <a:buNone/>
            </a:pPr>
            <a:endParaRPr lang="fr-FR" sz="4800" dirty="0">
              <a:solidFill>
                <a:schemeClr val="tx2"/>
              </a:solidFill>
            </a:endParaRPr>
          </a:p>
          <a:p>
            <a:pPr eaLnBrk="1" hangingPunct="1"/>
            <a:endParaRPr lang="fr-FR" dirty="0"/>
          </a:p>
          <a:p>
            <a:pPr eaLnBrk="1" hangingPunct="1"/>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D1B32-58F6-3931-495D-15267888A128}"/>
              </a:ext>
            </a:extLst>
          </p:cNvPr>
          <p:cNvSpPr>
            <a:spLocks noGrp="1"/>
          </p:cNvSpPr>
          <p:nvPr>
            <p:ph type="title"/>
          </p:nvPr>
        </p:nvSpPr>
        <p:spPr>
          <a:xfrm>
            <a:off x="182137" y="1"/>
            <a:ext cx="11171663" cy="880946"/>
          </a:xfrm>
        </p:spPr>
        <p:txBody>
          <a:bodyPr>
            <a:normAutofit/>
          </a:bodyPr>
          <a:lstStyle/>
          <a:p>
            <a:r>
              <a:rPr lang="en-US" b="1" dirty="0">
                <a:effectLst>
                  <a:outerShdw blurRad="38100" dist="38100" dir="2700000" algn="tl">
                    <a:srgbClr val="000000">
                      <a:alpha val="43137"/>
                    </a:srgbClr>
                  </a:outerShdw>
                </a:effectLst>
              </a:rPr>
              <a:t>Plan of the </a:t>
            </a:r>
            <a:r>
              <a:rPr lang="en-US" b="1" dirty="0">
                <a:latin typeface="Script MT Bold" pitchFamily="66" charset="0"/>
              </a:rPr>
              <a:t>project’s MGT</a:t>
            </a:r>
            <a:endParaRPr lang="fr-FR" dirty="0"/>
          </a:p>
        </p:txBody>
      </p:sp>
      <p:sp>
        <p:nvSpPr>
          <p:cNvPr id="3" name="Espace réservé du contenu 2">
            <a:extLst>
              <a:ext uri="{FF2B5EF4-FFF2-40B4-BE49-F238E27FC236}">
                <a16:creationId xmlns:a16="http://schemas.microsoft.com/office/drawing/2014/main" id="{0763F66A-F879-D43D-20C9-C65FEB78FC0A}"/>
              </a:ext>
            </a:extLst>
          </p:cNvPr>
          <p:cNvSpPr>
            <a:spLocks noGrp="1"/>
          </p:cNvSpPr>
          <p:nvPr>
            <p:ph sz="half" idx="1"/>
          </p:nvPr>
        </p:nvSpPr>
        <p:spPr>
          <a:xfrm>
            <a:off x="0" y="880947"/>
            <a:ext cx="6019800" cy="5296016"/>
          </a:xfrm>
        </p:spPr>
        <p:txBody>
          <a:bodyPr>
            <a:normAutofit/>
          </a:bodyPr>
          <a:lstStyle/>
          <a:p>
            <a:pPr marL="514350" indent="-514350" algn="l">
              <a:buFont typeface="+mj-lt"/>
              <a:buAutoNum type="arabicPeriod"/>
            </a:pPr>
            <a:r>
              <a:rPr lang="fr-FR" dirty="0">
                <a:solidFill>
                  <a:schemeClr val="tx1"/>
                </a:solidFill>
                <a:highlight>
                  <a:srgbClr val="FFFF00"/>
                </a:highlight>
                <a:latin typeface="Times New Roman" panose="02020603050405020304" pitchFamily="18" charset="0"/>
                <a:cs typeface="Times New Roman" panose="02020603050405020304" pitchFamily="18" charset="0"/>
              </a:rPr>
              <a:t>Introduction</a:t>
            </a:r>
          </a:p>
          <a:p>
            <a:pPr marL="514350" indent="-514350" algn="l">
              <a:buFont typeface="+mj-lt"/>
              <a:buAutoNum type="arabicPeriod"/>
            </a:pPr>
            <a:r>
              <a:rPr lang="fr-FR" dirty="0">
                <a:solidFill>
                  <a:schemeClr val="tx1"/>
                </a:solidFill>
                <a:highlight>
                  <a:srgbClr val="FFFF00"/>
                </a:highlight>
                <a:latin typeface="Times New Roman" panose="02020603050405020304" pitchFamily="18" charset="0"/>
                <a:cs typeface="Times New Roman" panose="02020603050405020304" pitchFamily="18" charset="0"/>
              </a:rPr>
              <a:t>Gestion de projet : objectifs et mission</a:t>
            </a:r>
          </a:p>
          <a:p>
            <a:pPr marL="514350" indent="-514350" algn="l">
              <a:buFont typeface="+mj-lt"/>
              <a:buAutoNum type="arabicPeriod"/>
            </a:pPr>
            <a:r>
              <a:rPr lang="fr-FR" dirty="0">
                <a:solidFill>
                  <a:schemeClr val="tx1"/>
                </a:solidFill>
                <a:highlight>
                  <a:srgbClr val="FFFF00"/>
                </a:highlight>
                <a:latin typeface="Times New Roman" panose="02020603050405020304" pitchFamily="18" charset="0"/>
                <a:cs typeface="Times New Roman" panose="02020603050405020304" pitchFamily="18" charset="0"/>
              </a:rPr>
              <a:t>Arguments pour le MGT du projet </a:t>
            </a:r>
          </a:p>
          <a:p>
            <a:pPr marL="514350" indent="-514350" algn="l">
              <a:buFont typeface="+mj-lt"/>
              <a:buAutoNum type="arabicPeriod"/>
            </a:pPr>
            <a:r>
              <a:rPr lang="fr-FR" dirty="0">
                <a:solidFill>
                  <a:schemeClr val="tx1"/>
                </a:solidFill>
                <a:highlight>
                  <a:srgbClr val="FFFF00"/>
                </a:highlight>
                <a:latin typeface="Times New Roman" panose="02020603050405020304" pitchFamily="18" charset="0"/>
                <a:cs typeface="Times New Roman" panose="02020603050405020304" pitchFamily="18" charset="0"/>
              </a:rPr>
              <a:t>Management de projet global</a:t>
            </a:r>
          </a:p>
          <a:p>
            <a:pPr marL="514350" indent="-514350" algn="l">
              <a:buFont typeface="+mj-lt"/>
              <a:buAutoNum type="arabicPeriod"/>
            </a:pPr>
            <a:r>
              <a:rPr lang="fr-FR" dirty="0">
                <a:solidFill>
                  <a:schemeClr val="tx1"/>
                </a:solidFill>
                <a:highlight>
                  <a:srgbClr val="FFFF00"/>
                </a:highlight>
                <a:latin typeface="Times New Roman" panose="02020603050405020304" pitchFamily="18" charset="0"/>
                <a:cs typeface="Times New Roman" panose="02020603050405020304" pitchFamily="18" charset="0"/>
              </a:rPr>
              <a:t>Phases de projet</a:t>
            </a:r>
          </a:p>
          <a:p>
            <a:pPr marL="514350" indent="-514350" algn="l">
              <a:buFont typeface="+mj-lt"/>
              <a:buAutoNum type="arabicPeriod"/>
            </a:pPr>
            <a:r>
              <a:rPr lang="fr-FR" dirty="0">
                <a:solidFill>
                  <a:schemeClr val="tx1"/>
                </a:solidFill>
                <a:highlight>
                  <a:srgbClr val="FFFF00"/>
                </a:highlight>
                <a:latin typeface="Times New Roman" panose="02020603050405020304" pitchFamily="18" charset="0"/>
                <a:cs typeface="Times New Roman" panose="02020603050405020304" pitchFamily="18" charset="0"/>
              </a:rPr>
              <a:t>Définition des objectifs  </a:t>
            </a:r>
          </a:p>
          <a:p>
            <a:pPr marL="514350" indent="-514350" algn="l">
              <a:buFont typeface="+mj-lt"/>
              <a:buAutoNum type="arabicPeriod"/>
            </a:pPr>
            <a:r>
              <a:rPr lang="fr-FR" dirty="0">
                <a:solidFill>
                  <a:schemeClr val="tx1"/>
                </a:solidFill>
                <a:highlight>
                  <a:srgbClr val="FFFF00"/>
                </a:highlight>
                <a:latin typeface="Times New Roman" panose="02020603050405020304" pitchFamily="18" charset="0"/>
                <a:cs typeface="Times New Roman" panose="02020603050405020304" pitchFamily="18" charset="0"/>
              </a:rPr>
              <a:t>MGT de conflit  </a:t>
            </a:r>
          </a:p>
          <a:p>
            <a:pPr marL="514350" indent="-514350" algn="l">
              <a:buFont typeface="+mj-lt"/>
              <a:buAutoNum type="arabicPeriod"/>
            </a:pPr>
            <a:r>
              <a:rPr lang="fr-FR" dirty="0">
                <a:solidFill>
                  <a:schemeClr val="tx1"/>
                </a:solidFill>
                <a:highlight>
                  <a:srgbClr val="FFFF00"/>
                </a:highlight>
                <a:latin typeface="Times New Roman" panose="02020603050405020304" pitchFamily="18" charset="0"/>
                <a:cs typeface="Times New Roman" panose="02020603050405020304" pitchFamily="18" charset="0"/>
              </a:rPr>
              <a:t>Planification de projet </a:t>
            </a:r>
          </a:p>
          <a:p>
            <a:endParaRPr lang="fr-FR" dirty="0"/>
          </a:p>
        </p:txBody>
      </p:sp>
      <p:sp>
        <p:nvSpPr>
          <p:cNvPr id="4" name="Espace réservé du contenu 3">
            <a:extLst>
              <a:ext uri="{FF2B5EF4-FFF2-40B4-BE49-F238E27FC236}">
                <a16:creationId xmlns:a16="http://schemas.microsoft.com/office/drawing/2014/main" id="{9ECDB2A8-FF61-31E8-48C3-3C4C149DE65C}"/>
              </a:ext>
            </a:extLst>
          </p:cNvPr>
          <p:cNvSpPr>
            <a:spLocks noGrp="1"/>
          </p:cNvSpPr>
          <p:nvPr>
            <p:ph sz="half" idx="2"/>
          </p:nvPr>
        </p:nvSpPr>
        <p:spPr>
          <a:xfrm>
            <a:off x="5709425" y="780585"/>
            <a:ext cx="6300438" cy="5396378"/>
          </a:xfrm>
        </p:spPr>
        <p:txBody>
          <a:bodyPr>
            <a:normAutofit/>
          </a:bodyPr>
          <a:lstStyle/>
          <a:p>
            <a:pPr marL="514350" indent="-514350">
              <a:buAutoNum type="arabicPeriod"/>
            </a:pPr>
            <a:r>
              <a:rPr lang="en-US" dirty="0">
                <a:effectLst/>
                <a:latin typeface="Times New Roman" panose="02020603050405020304" pitchFamily="18" charset="0"/>
                <a:cs typeface="Times New Roman" panose="02020603050405020304" pitchFamily="18" charset="0"/>
              </a:rPr>
              <a:t>Introduction</a:t>
            </a:r>
          </a:p>
          <a:p>
            <a:pPr marL="514350" indent="-514350">
              <a:buAutoNum type="arabicPeriod"/>
            </a:pPr>
            <a:r>
              <a:rPr lang="en-US" dirty="0">
                <a:effectLst/>
                <a:latin typeface="Times New Roman" panose="02020603050405020304" pitchFamily="18" charset="0"/>
                <a:cs typeface="Times New Roman" panose="02020603050405020304" pitchFamily="18" charset="0"/>
              </a:rPr>
              <a:t> Project’s MGT: objectives &amp; mission</a:t>
            </a:r>
          </a:p>
          <a:p>
            <a:pPr marL="514350" indent="-514350">
              <a:buAutoNum type="arabicPeriod"/>
            </a:pPr>
            <a:r>
              <a:rPr lang="en-US" dirty="0">
                <a:effectLst/>
                <a:latin typeface="Times New Roman" panose="02020603050405020304" pitchFamily="18" charset="0"/>
                <a:cs typeface="Times New Roman" panose="02020603050405020304" pitchFamily="18" charset="0"/>
              </a:rPr>
              <a:t>Arguments for the project's MGT</a:t>
            </a:r>
          </a:p>
          <a:p>
            <a:pPr marL="514350" indent="-514350">
              <a:buAutoNum type="arabicPeriod"/>
            </a:pPr>
            <a:r>
              <a:rPr lang="en-US" dirty="0">
                <a:effectLst/>
                <a:latin typeface="Times New Roman" panose="02020603050405020304" pitchFamily="18" charset="0"/>
                <a:cs typeface="Times New Roman" panose="02020603050405020304" pitchFamily="18" charset="0"/>
              </a:rPr>
              <a:t>Global project management </a:t>
            </a:r>
          </a:p>
          <a:p>
            <a:pPr marL="514350" indent="-514350">
              <a:buAutoNum type="arabicPeriod"/>
            </a:pPr>
            <a:r>
              <a:rPr lang="en-US" dirty="0">
                <a:effectLst/>
                <a:latin typeface="Times New Roman" panose="02020603050405020304" pitchFamily="18" charset="0"/>
                <a:cs typeface="Times New Roman" panose="02020603050405020304" pitchFamily="18" charset="0"/>
              </a:rPr>
              <a:t>Project Phases </a:t>
            </a:r>
          </a:p>
          <a:p>
            <a:pPr marL="514350" indent="-514350">
              <a:buAutoNum type="arabicPeriod"/>
            </a:pPr>
            <a:r>
              <a:rPr lang="en-US" dirty="0">
                <a:effectLst/>
                <a:latin typeface="Times New Roman" panose="02020603050405020304" pitchFamily="18" charset="0"/>
                <a:cs typeface="Times New Roman" panose="02020603050405020304" pitchFamily="18" charset="0"/>
              </a:rPr>
              <a:t>Setting Goals </a:t>
            </a:r>
          </a:p>
          <a:p>
            <a:pPr marL="514350" indent="-514350">
              <a:buAutoNum type="arabicPeriod"/>
            </a:pPr>
            <a:r>
              <a:rPr lang="en-US" dirty="0">
                <a:effectLst/>
                <a:latin typeface="Times New Roman" panose="02020603050405020304" pitchFamily="18" charset="0"/>
                <a:cs typeface="Times New Roman" panose="02020603050405020304" pitchFamily="18" charset="0"/>
              </a:rPr>
              <a:t>Conflict MGT </a:t>
            </a:r>
          </a:p>
          <a:p>
            <a:pPr marL="514350" indent="-514350">
              <a:buAutoNum type="arabicPeriod"/>
            </a:pPr>
            <a:r>
              <a:rPr lang="en-US" dirty="0">
                <a:effectLst/>
                <a:latin typeface="Times New Roman" panose="02020603050405020304" pitchFamily="18" charset="0"/>
                <a:cs typeface="Times New Roman" panose="02020603050405020304" pitchFamily="18" charset="0"/>
              </a:rPr>
              <a:t>Project Planning</a:t>
            </a:r>
          </a:p>
          <a:p>
            <a:endParaRPr lang="fr-FR" dirty="0"/>
          </a:p>
        </p:txBody>
      </p:sp>
    </p:spTree>
    <p:extLst>
      <p:ext uri="{BB962C8B-B14F-4D97-AF65-F5344CB8AC3E}">
        <p14:creationId xmlns:p14="http://schemas.microsoft.com/office/powerpoint/2010/main" val="2588174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E9C7C-74D3-F976-1D34-B8BBE5A70E4A}"/>
              </a:ext>
            </a:extLst>
          </p:cNvPr>
          <p:cNvSpPr>
            <a:spLocks noGrp="1"/>
          </p:cNvSpPr>
          <p:nvPr>
            <p:ph type="title"/>
          </p:nvPr>
        </p:nvSpPr>
        <p:spPr>
          <a:xfrm>
            <a:off x="838200" y="-100361"/>
            <a:ext cx="10515600" cy="1126273"/>
          </a:xfrm>
        </p:spPr>
        <p:txBody>
          <a:bodyPr>
            <a:normAutofit/>
          </a:bodyPr>
          <a:lstStyle/>
          <a:p>
            <a:r>
              <a:rPr lang="fr-FR" b="1" dirty="0"/>
              <a:t>Introduction</a:t>
            </a:r>
            <a:r>
              <a:rPr lang="fr-FR" dirty="0"/>
              <a:t> </a:t>
            </a:r>
          </a:p>
        </p:txBody>
      </p:sp>
      <p:sp>
        <p:nvSpPr>
          <p:cNvPr id="3" name="Espace réservé du contenu 2">
            <a:extLst>
              <a:ext uri="{FF2B5EF4-FFF2-40B4-BE49-F238E27FC236}">
                <a16:creationId xmlns:a16="http://schemas.microsoft.com/office/drawing/2014/main" id="{3271FE17-7F01-4A66-92CF-33CD5C531F4A}"/>
              </a:ext>
            </a:extLst>
          </p:cNvPr>
          <p:cNvSpPr>
            <a:spLocks noGrp="1"/>
          </p:cNvSpPr>
          <p:nvPr>
            <p:ph sz="half" idx="1"/>
          </p:nvPr>
        </p:nvSpPr>
        <p:spPr>
          <a:xfrm>
            <a:off x="0" y="724829"/>
            <a:ext cx="6019800" cy="5452134"/>
          </a:xfrm>
        </p:spPr>
        <p:txBody>
          <a:bodyPr>
            <a:normAutofit/>
          </a:bodyPr>
          <a:lstStyle/>
          <a:p>
            <a:r>
              <a:rPr lang="fr-FR" sz="3200" dirty="0">
                <a:highlight>
                  <a:srgbClr val="FFFF00"/>
                </a:highlight>
                <a:latin typeface="Times New Roman" pitchFamily="18" charset="0"/>
                <a:cs typeface="Times New Roman" pitchFamily="18" charset="0"/>
              </a:rPr>
              <a:t>Le MGT de projet, développé avec succès dans les années 50, de par la volonté des </a:t>
            </a:r>
            <a:r>
              <a:rPr lang="fr-FR" sz="3200" dirty="0">
                <a:solidFill>
                  <a:srgbClr val="FF0000"/>
                </a:solidFill>
                <a:highlight>
                  <a:srgbClr val="FFFF00"/>
                </a:highlight>
                <a:latin typeface="Times New Roman" pitchFamily="18" charset="0"/>
                <a:cs typeface="Times New Roman" pitchFamily="18" charset="0"/>
              </a:rPr>
              <a:t>Etats-Unis de maîtriser et de gagner la course aux armements </a:t>
            </a:r>
            <a:r>
              <a:rPr lang="fr-FR" sz="3200" dirty="0">
                <a:highlight>
                  <a:srgbClr val="FFFF00"/>
                </a:highlight>
                <a:latin typeface="Times New Roman" pitchFamily="18" charset="0"/>
                <a:cs typeface="Times New Roman" pitchFamily="18" charset="0"/>
              </a:rPr>
              <a:t> </a:t>
            </a:r>
          </a:p>
          <a:p>
            <a:endParaRPr lang="fr-FR" dirty="0"/>
          </a:p>
        </p:txBody>
      </p:sp>
      <p:sp>
        <p:nvSpPr>
          <p:cNvPr id="4" name="Espace réservé du contenu 3">
            <a:extLst>
              <a:ext uri="{FF2B5EF4-FFF2-40B4-BE49-F238E27FC236}">
                <a16:creationId xmlns:a16="http://schemas.microsoft.com/office/drawing/2014/main" id="{6B9613D1-9C29-71A0-3F54-1D07AE0EC365}"/>
              </a:ext>
            </a:extLst>
          </p:cNvPr>
          <p:cNvSpPr>
            <a:spLocks noGrp="1"/>
          </p:cNvSpPr>
          <p:nvPr>
            <p:ph sz="half" idx="2"/>
          </p:nvPr>
        </p:nvSpPr>
        <p:spPr>
          <a:xfrm>
            <a:off x="6172200" y="724829"/>
            <a:ext cx="5915722" cy="5452134"/>
          </a:xfrm>
        </p:spPr>
        <p:txBody>
          <a:bodyPr>
            <a:normAutofit/>
          </a:bodyPr>
          <a:lstStyle/>
          <a:p>
            <a:r>
              <a:rPr lang="en-US" sz="3200" dirty="0">
                <a:latin typeface="Times New Roman" panose="02020603050405020304" pitchFamily="18" charset="0"/>
                <a:cs typeface="Times New Roman" panose="02020603050405020304" pitchFamily="18" charset="0"/>
              </a:rPr>
              <a:t>The project MGT, successfully developed in the 50s, due to </a:t>
            </a:r>
            <a:r>
              <a:rPr lang="en-US" sz="3200" dirty="0">
                <a:solidFill>
                  <a:srgbClr val="FF0000"/>
                </a:solidFill>
                <a:latin typeface="Times New Roman" panose="02020603050405020304" pitchFamily="18" charset="0"/>
                <a:cs typeface="Times New Roman" panose="02020603050405020304" pitchFamily="18" charset="0"/>
              </a:rPr>
              <a:t>the United States' desire to control and win the arms race  </a:t>
            </a:r>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135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00E25E-4FAC-65A4-3920-2559F5ECFA4E}"/>
              </a:ext>
            </a:extLst>
          </p:cNvPr>
          <p:cNvSpPr>
            <a:spLocks noGrp="1"/>
          </p:cNvSpPr>
          <p:nvPr>
            <p:ph type="title"/>
          </p:nvPr>
        </p:nvSpPr>
        <p:spPr>
          <a:xfrm>
            <a:off x="838200" y="365126"/>
            <a:ext cx="10515600" cy="489898"/>
          </a:xfrm>
        </p:spPr>
        <p:txBody>
          <a:bodyPr>
            <a:normAutofit fontScale="90000"/>
          </a:bodyPr>
          <a:lstStyle/>
          <a:p>
            <a:r>
              <a:rPr lang="fr-FR" b="1" dirty="0">
                <a:latin typeface="Times New Roman" panose="02020603050405020304" pitchFamily="18" charset="0"/>
                <a:cs typeface="Times New Roman" panose="02020603050405020304" pitchFamily="18" charset="0"/>
              </a:rPr>
              <a:t>Introduction</a:t>
            </a:r>
            <a:r>
              <a:rPr lang="fr-FR" dirty="0">
                <a:latin typeface="Times New Roman" panose="02020603050405020304" pitchFamily="18" charset="0"/>
                <a:cs typeface="Times New Roman" panose="02020603050405020304" pitchFamily="18" charset="0"/>
              </a:rPr>
              <a:t> </a:t>
            </a:r>
          </a:p>
        </p:txBody>
      </p:sp>
      <p:sp>
        <p:nvSpPr>
          <p:cNvPr id="3" name="Espace réservé du contenu 2">
            <a:extLst>
              <a:ext uri="{FF2B5EF4-FFF2-40B4-BE49-F238E27FC236}">
                <a16:creationId xmlns:a16="http://schemas.microsoft.com/office/drawing/2014/main" id="{F9995526-DD05-2B99-0F09-B0B9F8523807}"/>
              </a:ext>
            </a:extLst>
          </p:cNvPr>
          <p:cNvSpPr>
            <a:spLocks noGrp="1"/>
          </p:cNvSpPr>
          <p:nvPr>
            <p:ph sz="half" idx="1"/>
          </p:nvPr>
        </p:nvSpPr>
        <p:spPr>
          <a:xfrm>
            <a:off x="83127" y="1104405"/>
            <a:ext cx="5936673" cy="5072558"/>
          </a:xfrm>
        </p:spPr>
        <p:txBody>
          <a:bodyPr>
            <a:normAutofit/>
          </a:bodyPr>
          <a:lstStyle/>
          <a:p>
            <a:r>
              <a:rPr lang="fr-FR" sz="3200" dirty="0">
                <a:highlight>
                  <a:srgbClr val="FFFF00"/>
                </a:highlight>
                <a:latin typeface="Times New Roman" panose="02020603050405020304" pitchFamily="18" charset="0"/>
                <a:cs typeface="Times New Roman" panose="02020603050405020304" pitchFamily="18" charset="0"/>
              </a:rPr>
              <a:t>Depuis ce temps, beaucoup d’entreprises fonctionnent en mode gestion de projet,  </a:t>
            </a:r>
            <a:endParaRPr lang="en-US" sz="3200" dirty="0">
              <a:solidFill>
                <a:srgbClr val="FF0000"/>
              </a:solidFill>
              <a:highlight>
                <a:srgbClr val="FFFF00"/>
              </a:highlight>
              <a:latin typeface="Times New Roman" panose="02020603050405020304" pitchFamily="18" charset="0"/>
              <a:cs typeface="Times New Roman" panose="02020603050405020304" pitchFamily="18" charset="0"/>
            </a:endParaRPr>
          </a:p>
          <a:p>
            <a:r>
              <a:rPr lang="fr-FR" sz="3200" dirty="0">
                <a:highlight>
                  <a:srgbClr val="FFFF00"/>
                </a:highlight>
                <a:latin typeface="Times New Roman" panose="02020603050405020304" pitchFamily="18" charset="0"/>
                <a:cs typeface="Times New Roman" panose="02020603050405020304" pitchFamily="18" charset="0"/>
              </a:rPr>
              <a:t>Le profil du gestionnaire de projet doit avoir des </a:t>
            </a:r>
            <a:r>
              <a:rPr lang="fr-FR" sz="3200" dirty="0">
                <a:solidFill>
                  <a:srgbClr val="FF0000"/>
                </a:solidFill>
                <a:highlight>
                  <a:srgbClr val="FFFF00"/>
                </a:highlight>
                <a:latin typeface="Times New Roman" panose="02020603050405020304" pitchFamily="18" charset="0"/>
                <a:cs typeface="Times New Roman" panose="02020603050405020304" pitchFamily="18" charset="0"/>
              </a:rPr>
              <a:t>compétences transversales  </a:t>
            </a:r>
            <a:endParaRPr lang="en-US" sz="3200" dirty="0">
              <a:highlight>
                <a:srgbClr val="FFFF00"/>
              </a:highlight>
              <a:latin typeface="Times New Roman" panose="02020603050405020304" pitchFamily="18" charset="0"/>
              <a:cs typeface="Times New Roman" panose="02020603050405020304" pitchFamily="18" charset="0"/>
            </a:endParaRPr>
          </a:p>
          <a:p>
            <a:endParaRPr lang="fr-FR" dirty="0"/>
          </a:p>
        </p:txBody>
      </p:sp>
      <p:sp>
        <p:nvSpPr>
          <p:cNvPr id="4" name="Espace réservé du contenu 3">
            <a:extLst>
              <a:ext uri="{FF2B5EF4-FFF2-40B4-BE49-F238E27FC236}">
                <a16:creationId xmlns:a16="http://schemas.microsoft.com/office/drawing/2014/main" id="{90FA4E89-0EF2-5539-F0DF-5FA51B34B66D}"/>
              </a:ext>
            </a:extLst>
          </p:cNvPr>
          <p:cNvSpPr>
            <a:spLocks noGrp="1"/>
          </p:cNvSpPr>
          <p:nvPr>
            <p:ph sz="half" idx="2"/>
          </p:nvPr>
        </p:nvSpPr>
        <p:spPr>
          <a:xfrm>
            <a:off x="6172199" y="855024"/>
            <a:ext cx="5936673" cy="5321939"/>
          </a:xfrm>
        </p:spPr>
        <p:txBody>
          <a:bodyPr>
            <a:noAutofit/>
          </a:bodyPr>
          <a:lstStyle/>
          <a:p>
            <a:r>
              <a:rPr lang="en-US" sz="3200" dirty="0"/>
              <a:t>Since then, many companies have been operating in project management mode,  
The project manager's profile must have </a:t>
            </a:r>
            <a:r>
              <a:rPr lang="en-US" sz="3200" dirty="0">
                <a:solidFill>
                  <a:srgbClr val="FF0000"/>
                </a:solidFill>
              </a:rPr>
              <a:t>transversal skills  </a:t>
            </a:r>
            <a:endParaRPr lang="fr-FR" sz="3200" dirty="0">
              <a:solidFill>
                <a:srgbClr val="FF0000"/>
              </a:solidFill>
            </a:endParaRPr>
          </a:p>
        </p:txBody>
      </p:sp>
    </p:spTree>
    <p:extLst>
      <p:ext uri="{BB962C8B-B14F-4D97-AF65-F5344CB8AC3E}">
        <p14:creationId xmlns:p14="http://schemas.microsoft.com/office/powerpoint/2010/main" val="1854115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FD0E3F-1D80-CCF7-0F34-09040435D13F}"/>
              </a:ext>
            </a:extLst>
          </p:cNvPr>
          <p:cNvSpPr>
            <a:spLocks noGrp="1"/>
          </p:cNvSpPr>
          <p:nvPr>
            <p:ph type="title"/>
          </p:nvPr>
        </p:nvSpPr>
        <p:spPr>
          <a:xfrm>
            <a:off x="838200" y="365126"/>
            <a:ext cx="10515600" cy="315912"/>
          </a:xfrm>
        </p:spPr>
        <p:txBody>
          <a:bodyPr>
            <a:normAutofit fontScale="90000"/>
          </a:bodyPr>
          <a:lstStyle/>
          <a:p>
            <a:r>
              <a:rPr lang="fr-FR" b="1" dirty="0">
                <a:latin typeface="Times New Roman" panose="02020603050405020304" pitchFamily="18" charset="0"/>
                <a:ea typeface="SimSun-ExtB" panose="02010609060101010101" pitchFamily="49" charset="-122"/>
                <a:cs typeface="Times New Roman" panose="02020603050405020304" pitchFamily="18" charset="0"/>
              </a:rPr>
              <a:t>Introduction</a:t>
            </a:r>
            <a:r>
              <a:rPr lang="fr-FR" dirty="0">
                <a:latin typeface="SimSun-ExtB" panose="02010609060101010101" pitchFamily="49" charset="-122"/>
                <a:ea typeface="SimSun-ExtB" panose="02010609060101010101" pitchFamily="49" charset="-122"/>
              </a:rPr>
              <a:t> </a:t>
            </a:r>
          </a:p>
        </p:txBody>
      </p:sp>
      <p:sp>
        <p:nvSpPr>
          <p:cNvPr id="3" name="Espace réservé du contenu 2">
            <a:extLst>
              <a:ext uri="{FF2B5EF4-FFF2-40B4-BE49-F238E27FC236}">
                <a16:creationId xmlns:a16="http://schemas.microsoft.com/office/drawing/2014/main" id="{64FD2E55-84F0-0289-4E3D-F85E828D3598}"/>
              </a:ext>
            </a:extLst>
          </p:cNvPr>
          <p:cNvSpPr>
            <a:spLocks noGrp="1"/>
          </p:cNvSpPr>
          <p:nvPr>
            <p:ph sz="half" idx="1"/>
          </p:nvPr>
        </p:nvSpPr>
        <p:spPr>
          <a:xfrm>
            <a:off x="0" y="1104405"/>
            <a:ext cx="6019800" cy="5072558"/>
          </a:xfrm>
        </p:spPr>
        <p:txBody>
          <a:bodyPr/>
          <a:lstStyle/>
          <a:p>
            <a:r>
              <a:rPr lang="fr-FR" b="1"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En effet, le Gestionnaire de projet est à la tête d’une </a:t>
            </a:r>
            <a:r>
              <a:rPr lang="fr-FR" sz="3200" b="1" dirty="0">
                <a:latin typeface="Times New Roman" panose="02020603050405020304" pitchFamily="18" charset="0"/>
                <a:cs typeface="Times New Roman" panose="02020603050405020304" pitchFamily="18" charset="0"/>
              </a:rPr>
              <a:t>équipe</a:t>
            </a:r>
            <a:r>
              <a:rPr lang="fr-FR" sz="3200" dirty="0">
                <a:latin typeface="Times New Roman" panose="02020603050405020304" pitchFamily="18" charset="0"/>
                <a:cs typeface="Times New Roman" panose="02020603050405020304" pitchFamily="18" charset="0"/>
              </a:rPr>
              <a:t> et au service d’un projet. </a:t>
            </a:r>
          </a:p>
          <a:p>
            <a:r>
              <a:rPr lang="fr-FR" sz="3200" dirty="0">
                <a:latin typeface="Times New Roman" panose="02020603050405020304" pitchFamily="18" charset="0"/>
                <a:cs typeface="Times New Roman" panose="02020603050405020304" pitchFamily="18" charset="0"/>
              </a:rPr>
              <a:t>Le Gestionnaire de projet doit </a:t>
            </a:r>
            <a:r>
              <a:rPr lang="fr-FR" sz="3200" b="1" dirty="0">
                <a:latin typeface="Times New Roman" panose="02020603050405020304" pitchFamily="18" charset="0"/>
                <a:cs typeface="Times New Roman" panose="02020603050405020304" pitchFamily="18" charset="0"/>
              </a:rPr>
              <a:t>garantir l’atteinte des objectifs et le respect des contraintes  </a:t>
            </a:r>
            <a:endParaRPr lang="en-US" sz="3200" b="1" dirty="0">
              <a:latin typeface="Times New Roman" panose="02020603050405020304" pitchFamily="18" charset="0"/>
              <a:cs typeface="Times New Roman" panose="02020603050405020304" pitchFamily="18" charset="0"/>
            </a:endParaRPr>
          </a:p>
          <a:p>
            <a:endParaRPr lang="fr-FR" dirty="0"/>
          </a:p>
        </p:txBody>
      </p:sp>
      <p:sp>
        <p:nvSpPr>
          <p:cNvPr id="4" name="Espace réservé du contenu 3">
            <a:extLst>
              <a:ext uri="{FF2B5EF4-FFF2-40B4-BE49-F238E27FC236}">
                <a16:creationId xmlns:a16="http://schemas.microsoft.com/office/drawing/2014/main" id="{C5D580BB-40B6-C13F-62B7-35380B4AC3B3}"/>
              </a:ext>
            </a:extLst>
          </p:cNvPr>
          <p:cNvSpPr>
            <a:spLocks noGrp="1"/>
          </p:cNvSpPr>
          <p:nvPr>
            <p:ph sz="half" idx="2"/>
          </p:nvPr>
        </p:nvSpPr>
        <p:spPr>
          <a:xfrm>
            <a:off x="6172200" y="1270660"/>
            <a:ext cx="5181600" cy="4906303"/>
          </a:xfrm>
        </p:spPr>
        <p:txBody>
          <a:bodyPr>
            <a:normAutofit/>
          </a:bodyPr>
          <a:lstStyle/>
          <a:p>
            <a:r>
              <a:rPr lang="en-US" sz="3200" dirty="0"/>
              <a:t>Indeed, the Project Manager is at the head of a team and at the service of a project. </a:t>
            </a:r>
          </a:p>
          <a:p>
            <a:r>
              <a:rPr lang="en-US" sz="3200" dirty="0"/>
              <a:t>The Project Manager must guarantee the achievement of the objectives and the respect constraints  </a:t>
            </a:r>
            <a:endParaRPr lang="fr-FR" sz="3200" dirty="0"/>
          </a:p>
        </p:txBody>
      </p:sp>
    </p:spTree>
    <p:extLst>
      <p:ext uri="{BB962C8B-B14F-4D97-AF65-F5344CB8AC3E}">
        <p14:creationId xmlns:p14="http://schemas.microsoft.com/office/powerpoint/2010/main" val="664271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EB8477-4D60-BDCB-5FF2-C1948CD69B65}"/>
              </a:ext>
            </a:extLst>
          </p:cNvPr>
          <p:cNvSpPr>
            <a:spLocks noGrp="1"/>
          </p:cNvSpPr>
          <p:nvPr>
            <p:ph type="title"/>
          </p:nvPr>
        </p:nvSpPr>
        <p:spPr>
          <a:xfrm>
            <a:off x="838200" y="365126"/>
            <a:ext cx="10515600" cy="315912"/>
          </a:xfrm>
        </p:spPr>
        <p:txBody>
          <a:bodyPr>
            <a:normAutofit fontScale="90000"/>
          </a:bodyPr>
          <a:lstStyle/>
          <a:p>
            <a:r>
              <a:rPr lang="fr-FR" dirty="0">
                <a:latin typeface="Times New Roman" panose="02020603050405020304" pitchFamily="18" charset="0"/>
                <a:cs typeface="Times New Roman" panose="02020603050405020304" pitchFamily="18" charset="0"/>
              </a:rPr>
              <a:t>Gestion de projet : objectifs et mission</a:t>
            </a:r>
            <a:br>
              <a:rPr lang="fr-FR" dirty="0">
                <a:latin typeface="Times New Roman" panose="02020603050405020304" pitchFamily="18" charset="0"/>
                <a:cs typeface="Times New Roman" panose="02020603050405020304" pitchFamily="18" charset="0"/>
              </a:rPr>
            </a:br>
            <a:r>
              <a:rPr lang="fr-FR" dirty="0">
                <a:highlight>
                  <a:srgbClr val="FFFF00"/>
                </a:highlight>
                <a:latin typeface="Times New Roman" panose="02020603050405020304" pitchFamily="18" charset="0"/>
                <a:cs typeface="Times New Roman" panose="02020603050405020304" pitchFamily="18" charset="0"/>
              </a:rPr>
              <a:t>Project management: objectives and mission</a:t>
            </a:r>
            <a:endParaRPr lang="fr-FR" dirty="0">
              <a:highlight>
                <a:srgbClr val="FFFF00"/>
              </a:highlight>
            </a:endParaRPr>
          </a:p>
        </p:txBody>
      </p:sp>
      <p:sp>
        <p:nvSpPr>
          <p:cNvPr id="3" name="Espace réservé du contenu 2">
            <a:extLst>
              <a:ext uri="{FF2B5EF4-FFF2-40B4-BE49-F238E27FC236}">
                <a16:creationId xmlns:a16="http://schemas.microsoft.com/office/drawing/2014/main" id="{4B002114-8FFB-4524-D871-48FF09ABDABB}"/>
              </a:ext>
            </a:extLst>
          </p:cNvPr>
          <p:cNvSpPr>
            <a:spLocks noGrp="1"/>
          </p:cNvSpPr>
          <p:nvPr>
            <p:ph sz="half" idx="1"/>
          </p:nvPr>
        </p:nvSpPr>
        <p:spPr>
          <a:xfrm>
            <a:off x="0" y="1270660"/>
            <a:ext cx="6019800" cy="5587340"/>
          </a:xfrm>
        </p:spPr>
        <p:txBody>
          <a:bodyPr>
            <a:normAutofit/>
          </a:bodyPr>
          <a:lstStyle/>
          <a:p>
            <a:r>
              <a:rPr lang="fr-FR" altLang="en-US" b="1" dirty="0">
                <a:highlight>
                  <a:srgbClr val="FFFF00"/>
                </a:highlight>
                <a:latin typeface="Times New Roman" panose="02020603050405020304" pitchFamily="18" charset="0"/>
                <a:cs typeface="Times New Roman" panose="02020603050405020304" pitchFamily="18" charset="0"/>
              </a:rPr>
              <a:t>Définition</a:t>
            </a:r>
          </a:p>
          <a:p>
            <a:pPr marL="457200" lvl="1" indent="0">
              <a:spcAft>
                <a:spcPct val="100000"/>
              </a:spcAft>
              <a:buSzPct val="75000"/>
              <a:buNone/>
            </a:pPr>
            <a:r>
              <a:rPr lang="fr-FR" altLang="en-US" dirty="0">
                <a:highlight>
                  <a:srgbClr val="FFFF00"/>
                </a:highlight>
                <a:latin typeface="Times New Roman" panose="02020603050405020304" pitchFamily="18" charset="0"/>
                <a:cs typeface="Times New Roman" panose="02020603050405020304" pitchFamily="18" charset="0"/>
              </a:rPr>
              <a:t>Un projet est un ensemble de tâches </a:t>
            </a:r>
            <a:r>
              <a:rPr lang="fr-FR" altLang="en-US" b="1" dirty="0">
                <a:highlight>
                  <a:srgbClr val="FFFF00"/>
                </a:highlight>
                <a:latin typeface="Times New Roman" panose="02020603050405020304" pitchFamily="18" charset="0"/>
                <a:cs typeface="Times New Roman" panose="02020603050405020304" pitchFamily="18" charset="0"/>
              </a:rPr>
              <a:t>indissociables</a:t>
            </a:r>
            <a:r>
              <a:rPr lang="fr-FR" altLang="en-US" dirty="0">
                <a:highlight>
                  <a:srgbClr val="FFFF00"/>
                </a:highlight>
                <a:latin typeface="Times New Roman" panose="02020603050405020304" pitchFamily="18" charset="0"/>
                <a:cs typeface="Times New Roman" panose="02020603050405020304" pitchFamily="18" charset="0"/>
              </a:rPr>
              <a:t> permettant de répondre à un </a:t>
            </a:r>
            <a:r>
              <a:rPr lang="fr-FR" altLang="en-US" b="1" dirty="0">
                <a:highlight>
                  <a:srgbClr val="FFFF00"/>
                </a:highlight>
                <a:latin typeface="Times New Roman" panose="02020603050405020304" pitchFamily="18" charset="0"/>
                <a:cs typeface="Times New Roman" panose="02020603050405020304" pitchFamily="18" charset="0"/>
              </a:rPr>
              <a:t>besoin</a:t>
            </a:r>
            <a:r>
              <a:rPr lang="fr-FR" altLang="en-US" dirty="0">
                <a:highlight>
                  <a:srgbClr val="FFFF00"/>
                </a:highlight>
                <a:latin typeface="Times New Roman" panose="02020603050405020304" pitchFamily="18" charset="0"/>
                <a:cs typeface="Times New Roman" panose="02020603050405020304" pitchFamily="18" charset="0"/>
              </a:rPr>
              <a:t> </a:t>
            </a:r>
            <a:r>
              <a:rPr lang="fr-FR" altLang="en-US" b="1" dirty="0">
                <a:highlight>
                  <a:srgbClr val="FFFF00"/>
                </a:highlight>
                <a:latin typeface="Times New Roman" panose="02020603050405020304" pitchFamily="18" charset="0"/>
                <a:cs typeface="Times New Roman" panose="02020603050405020304" pitchFamily="18" charset="0"/>
              </a:rPr>
              <a:t>exprimé.</a:t>
            </a:r>
            <a:endParaRPr lang="fr-FR" altLang="en-US" dirty="0">
              <a:highlight>
                <a:srgbClr val="FFFF00"/>
              </a:highlight>
              <a:latin typeface="Times New Roman" panose="02020603050405020304" pitchFamily="18" charset="0"/>
              <a:cs typeface="Times New Roman" panose="02020603050405020304" pitchFamily="18" charset="0"/>
            </a:endParaRPr>
          </a:p>
          <a:p>
            <a:pPr marL="457200" lvl="1" indent="0">
              <a:spcAft>
                <a:spcPct val="100000"/>
              </a:spcAft>
              <a:buSzPct val="75000"/>
              <a:buNone/>
            </a:pPr>
            <a:r>
              <a:rPr lang="fr-FR" altLang="en-US" dirty="0">
                <a:highlight>
                  <a:srgbClr val="FFFF00"/>
                </a:highlight>
                <a:latin typeface="Times New Roman" panose="02020603050405020304" pitchFamily="18" charset="0"/>
                <a:cs typeface="Times New Roman" panose="02020603050405020304" pitchFamily="18" charset="0"/>
              </a:rPr>
              <a:t>Il comprend également les </a:t>
            </a:r>
            <a:r>
              <a:rPr lang="fr-FR" altLang="en-US" b="1" dirty="0">
                <a:highlight>
                  <a:srgbClr val="FFFF00"/>
                </a:highlight>
                <a:latin typeface="Times New Roman" panose="02020603050405020304" pitchFamily="18" charset="0"/>
                <a:cs typeface="Times New Roman" panose="02020603050405020304" pitchFamily="18" charset="0"/>
              </a:rPr>
              <a:t>ressources</a:t>
            </a:r>
            <a:r>
              <a:rPr lang="fr-FR" altLang="en-US" dirty="0">
                <a:highlight>
                  <a:srgbClr val="FFFF00"/>
                </a:highlight>
                <a:latin typeface="Times New Roman" panose="02020603050405020304" pitchFamily="18" charset="0"/>
                <a:cs typeface="Times New Roman" panose="02020603050405020304" pitchFamily="18" charset="0"/>
              </a:rPr>
              <a:t> nécessaires à sa réalisation.</a:t>
            </a:r>
          </a:p>
          <a:p>
            <a:pPr marL="457200" lvl="1" indent="0">
              <a:spcAft>
                <a:spcPct val="100000"/>
              </a:spcAft>
              <a:buSzPct val="75000"/>
              <a:buNone/>
            </a:pPr>
            <a:r>
              <a:rPr lang="fr-FR" altLang="en-US" dirty="0">
                <a:highlight>
                  <a:srgbClr val="FFFF00"/>
                </a:highlight>
                <a:latin typeface="Times New Roman" panose="02020603050405020304" pitchFamily="18" charset="0"/>
                <a:cs typeface="Times New Roman" panose="02020603050405020304" pitchFamily="18" charset="0"/>
              </a:rPr>
              <a:t>Il a une </a:t>
            </a:r>
            <a:r>
              <a:rPr lang="fr-FR" altLang="en-US" b="1" dirty="0">
                <a:highlight>
                  <a:srgbClr val="FFFF00"/>
                </a:highlight>
                <a:latin typeface="Times New Roman" panose="02020603050405020304" pitchFamily="18" charset="0"/>
                <a:cs typeface="Times New Roman" panose="02020603050405020304" pitchFamily="18" charset="0"/>
              </a:rPr>
              <a:t>durée</a:t>
            </a:r>
            <a:r>
              <a:rPr lang="fr-FR" altLang="en-US" dirty="0">
                <a:highlight>
                  <a:srgbClr val="FFFF00"/>
                </a:highlight>
                <a:latin typeface="Times New Roman" panose="02020603050405020304" pitchFamily="18" charset="0"/>
                <a:cs typeface="Times New Roman" panose="02020603050405020304" pitchFamily="18" charset="0"/>
              </a:rPr>
              <a:t> </a:t>
            </a:r>
            <a:r>
              <a:rPr lang="fr-FR" altLang="en-US" b="1" dirty="0">
                <a:highlight>
                  <a:srgbClr val="FFFF00"/>
                </a:highlight>
                <a:latin typeface="Times New Roman" panose="02020603050405020304" pitchFamily="18" charset="0"/>
                <a:cs typeface="Times New Roman" panose="02020603050405020304" pitchFamily="18" charset="0"/>
              </a:rPr>
              <a:t>finie</a:t>
            </a:r>
            <a:r>
              <a:rPr lang="fr-FR" altLang="en-US" dirty="0">
                <a:highlight>
                  <a:srgbClr val="FFFF00"/>
                </a:highlight>
                <a:latin typeface="Times New Roman" panose="02020603050405020304" pitchFamily="18" charset="0"/>
                <a:cs typeface="Times New Roman" panose="02020603050405020304" pitchFamily="18" charset="0"/>
              </a:rPr>
              <a:t>,  </a:t>
            </a:r>
            <a:endParaRPr lang="fr-FR" altLang="en-US" dirty="0">
              <a:solidFill>
                <a:srgbClr val="FF0000"/>
              </a:solidFill>
              <a:highlight>
                <a:srgbClr val="FFFF00"/>
              </a:highlight>
              <a:latin typeface="Times New Roman" panose="02020603050405020304" pitchFamily="18" charset="0"/>
              <a:cs typeface="Times New Roman" panose="02020603050405020304" pitchFamily="18" charset="0"/>
            </a:endParaRPr>
          </a:p>
          <a:p>
            <a:pPr marL="457200" lvl="1" indent="0">
              <a:buSzPct val="75000"/>
              <a:buNone/>
            </a:pPr>
            <a:r>
              <a:rPr lang="fr-FR" altLang="en-US" dirty="0">
                <a:highlight>
                  <a:srgbClr val="FFFF00"/>
                </a:highlight>
                <a:latin typeface="Times New Roman" panose="02020603050405020304" pitchFamily="18" charset="0"/>
                <a:cs typeface="Times New Roman" panose="02020603050405020304" pitchFamily="18" charset="0"/>
              </a:rPr>
              <a:t>Il peut être </a:t>
            </a:r>
            <a:r>
              <a:rPr lang="fr-FR" altLang="en-US" dirty="0">
                <a:solidFill>
                  <a:srgbClr val="FF0000"/>
                </a:solidFill>
                <a:highlight>
                  <a:srgbClr val="FFFF00"/>
                </a:highlight>
                <a:latin typeface="Times New Roman" panose="02020603050405020304" pitchFamily="18" charset="0"/>
                <a:cs typeface="Times New Roman" panose="02020603050405020304" pitchFamily="18" charset="0"/>
              </a:rPr>
              <a:t>multi technique </a:t>
            </a:r>
            <a:endParaRPr lang="fr-FR" altLang="en-US" dirty="0">
              <a:highlight>
                <a:srgbClr val="FFFF00"/>
              </a:highlight>
              <a:latin typeface="Times New Roman" panose="02020603050405020304" pitchFamily="18" charset="0"/>
              <a:cs typeface="Times New Roman" panose="02020603050405020304" pitchFamily="18" charset="0"/>
            </a:endParaRPr>
          </a:p>
          <a:p>
            <a:endParaRPr lang="fr-FR" dirty="0"/>
          </a:p>
        </p:txBody>
      </p:sp>
      <p:sp>
        <p:nvSpPr>
          <p:cNvPr id="4" name="Espace réservé du contenu 3">
            <a:extLst>
              <a:ext uri="{FF2B5EF4-FFF2-40B4-BE49-F238E27FC236}">
                <a16:creationId xmlns:a16="http://schemas.microsoft.com/office/drawing/2014/main" id="{D329A245-02EB-EE53-E29A-459F34FACB76}"/>
              </a:ext>
            </a:extLst>
          </p:cNvPr>
          <p:cNvSpPr>
            <a:spLocks noGrp="1"/>
          </p:cNvSpPr>
          <p:nvPr>
            <p:ph sz="half" idx="2"/>
          </p:nvPr>
        </p:nvSpPr>
        <p:spPr>
          <a:xfrm>
            <a:off x="6172199" y="1365662"/>
            <a:ext cx="5905005" cy="5284520"/>
          </a:xfrm>
        </p:spPr>
        <p:txBody>
          <a:bodyPr>
            <a:normAutofit/>
          </a:bodyPr>
          <a:lstStyle/>
          <a:p>
            <a:r>
              <a:rPr lang="en-US" dirty="0">
                <a:latin typeface="Times New Roman" panose="02020603050405020304" pitchFamily="18" charset="0"/>
                <a:cs typeface="Times New Roman" panose="02020603050405020304" pitchFamily="18" charset="0"/>
              </a:rPr>
              <a:t>Definition
A project is a set </a:t>
            </a:r>
            <a:r>
              <a:rPr lang="en-US" b="1" dirty="0">
                <a:latin typeface="Times New Roman" panose="02020603050405020304" pitchFamily="18" charset="0"/>
                <a:cs typeface="Times New Roman" panose="02020603050405020304" pitchFamily="18" charset="0"/>
              </a:rPr>
              <a:t>of inseparable </a:t>
            </a:r>
            <a:r>
              <a:rPr lang="en-US" dirty="0">
                <a:latin typeface="Times New Roman" panose="02020603050405020304" pitchFamily="18" charset="0"/>
                <a:cs typeface="Times New Roman" panose="02020603050405020304" pitchFamily="18" charset="0"/>
              </a:rPr>
              <a:t>tasks that meet </a:t>
            </a:r>
            <a:r>
              <a:rPr lang="en-US" b="1" dirty="0">
                <a:latin typeface="Times New Roman" panose="02020603050405020304" pitchFamily="18" charset="0"/>
                <a:cs typeface="Times New Roman" panose="02020603050405020304" pitchFamily="18" charset="0"/>
              </a:rPr>
              <a:t>an expressed need</a:t>
            </a:r>
            <a:r>
              <a:rPr lang="en-US" dirty="0">
                <a:latin typeface="Times New Roman" panose="02020603050405020304" pitchFamily="18" charset="0"/>
                <a:cs typeface="Times New Roman" panose="02020603050405020304" pitchFamily="18" charset="0"/>
              </a:rPr>
              <a:t>.
It also includes </a:t>
            </a:r>
            <a:r>
              <a:rPr lang="en-US" b="1" dirty="0">
                <a:latin typeface="Times New Roman" panose="02020603050405020304" pitchFamily="18" charset="0"/>
                <a:cs typeface="Times New Roman" panose="02020603050405020304" pitchFamily="18" charset="0"/>
              </a:rPr>
              <a:t>the resources </a:t>
            </a:r>
            <a:r>
              <a:rPr lang="en-US" dirty="0">
                <a:latin typeface="Times New Roman" panose="02020603050405020304" pitchFamily="18" charset="0"/>
                <a:cs typeface="Times New Roman" panose="02020603050405020304" pitchFamily="18" charset="0"/>
              </a:rPr>
              <a:t>necessary for its implementation.
It has a </a:t>
            </a:r>
            <a:r>
              <a:rPr lang="en-US" b="1" dirty="0">
                <a:latin typeface="Times New Roman" panose="02020603050405020304" pitchFamily="18" charset="0"/>
                <a:cs typeface="Times New Roman" panose="02020603050405020304" pitchFamily="18" charset="0"/>
              </a:rPr>
              <a:t>finite duration</a:t>
            </a:r>
            <a:r>
              <a:rPr lang="en-US" dirty="0">
                <a:latin typeface="Times New Roman" panose="02020603050405020304" pitchFamily="18" charset="0"/>
                <a:cs typeface="Times New Roman" panose="02020603050405020304" pitchFamily="18" charset="0"/>
              </a:rPr>
              <a:t>,  
It can be </a:t>
            </a:r>
            <a:r>
              <a:rPr lang="en-US" dirty="0">
                <a:solidFill>
                  <a:srgbClr val="FF0000"/>
                </a:solidFill>
                <a:latin typeface="Times New Roman" panose="02020603050405020304" pitchFamily="18" charset="0"/>
                <a:cs typeface="Times New Roman" panose="02020603050405020304" pitchFamily="18" charset="0"/>
              </a:rPr>
              <a:t>multi-technique,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4398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5AD45F-B283-3CB5-C12F-459DB149544C}"/>
              </a:ext>
            </a:extLst>
          </p:cNvPr>
          <p:cNvSpPr>
            <a:spLocks noGrp="1"/>
          </p:cNvSpPr>
          <p:nvPr>
            <p:ph type="title"/>
          </p:nvPr>
        </p:nvSpPr>
        <p:spPr/>
        <p:txBody>
          <a:bodyPr>
            <a:normAutofit/>
          </a:bodyPr>
          <a:lstStyle/>
          <a:p>
            <a:r>
              <a:rPr lang="fr-FR" altLang="en-US" sz="4000" b="1" dirty="0">
                <a:highlight>
                  <a:srgbClr val="FFFF00"/>
                </a:highlight>
                <a:latin typeface="Times New Roman" panose="02020603050405020304" pitchFamily="18" charset="0"/>
                <a:cs typeface="Times New Roman" panose="02020603050405020304" pitchFamily="18" charset="0"/>
              </a:rPr>
              <a:t>Le projet : trois principes fondamentaux</a:t>
            </a:r>
            <a:br>
              <a:rPr lang="fr-FR" altLang="en-US" sz="4000" b="1" dirty="0">
                <a:latin typeface="Times New Roman" panose="02020603050405020304" pitchFamily="18" charset="0"/>
                <a:cs typeface="Times New Roman" panose="02020603050405020304" pitchFamily="18" charset="0"/>
              </a:rPr>
            </a:br>
            <a:r>
              <a:rPr lang="en-US" altLang="en-US" sz="4000" b="1" dirty="0">
                <a:latin typeface="Times New Roman" panose="02020603050405020304" pitchFamily="18" charset="0"/>
                <a:cs typeface="Times New Roman" panose="02020603050405020304" pitchFamily="18" charset="0"/>
              </a:rPr>
              <a:t>The project: three fundamental principles</a:t>
            </a:r>
            <a:endParaRPr lang="fr-FR" sz="4000" b="1"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7F3F4A35-7CAA-7422-6B98-703A9C2ABCE9}"/>
              </a:ext>
            </a:extLst>
          </p:cNvPr>
          <p:cNvSpPr>
            <a:spLocks noGrp="1"/>
          </p:cNvSpPr>
          <p:nvPr>
            <p:ph sz="half" idx="1"/>
          </p:nvPr>
        </p:nvSpPr>
        <p:spPr>
          <a:xfrm>
            <a:off x="261257" y="1825625"/>
            <a:ext cx="5758543" cy="5121440"/>
          </a:xfrm>
        </p:spPr>
        <p:txBody>
          <a:bodyPr>
            <a:normAutofit/>
          </a:bodyPr>
          <a:lstStyle/>
          <a:p>
            <a:r>
              <a:rPr lang="fr-FR" altLang="en-US" sz="3000" i="1" dirty="0">
                <a:solidFill>
                  <a:srgbClr val="FF0000"/>
                </a:solidFill>
                <a:highlight>
                  <a:srgbClr val="FFFF00"/>
                </a:highlight>
                <a:latin typeface="Times New Roman" panose="02020603050405020304" pitchFamily="18" charset="0"/>
                <a:cs typeface="Times New Roman" panose="02020603050405020304" pitchFamily="18" charset="0"/>
              </a:rPr>
              <a:t>Instauration systématique d'une phase </a:t>
            </a:r>
            <a:r>
              <a:rPr lang="fr-FR" altLang="en-US" sz="3000" b="1" i="1" dirty="0">
                <a:solidFill>
                  <a:srgbClr val="FF0000"/>
                </a:solidFill>
                <a:highlight>
                  <a:srgbClr val="FFFF00"/>
                </a:highlight>
                <a:latin typeface="Times New Roman" panose="02020603050405020304" pitchFamily="18" charset="0"/>
                <a:cs typeface="Times New Roman" panose="02020603050405020304" pitchFamily="18" charset="0"/>
              </a:rPr>
              <a:t>d'exploration en amont des projets</a:t>
            </a:r>
          </a:p>
          <a:p>
            <a:pPr lvl="1">
              <a:buSzPct val="75000"/>
            </a:pPr>
            <a:r>
              <a:rPr lang="fr-FR" altLang="en-US" sz="3000" dirty="0">
                <a:highlight>
                  <a:srgbClr val="FFFF00"/>
                </a:highlight>
                <a:latin typeface="Times New Roman" panose="02020603050405020304" pitchFamily="18" charset="0"/>
                <a:cs typeface="Times New Roman" panose="02020603050405020304" pitchFamily="18" charset="0"/>
              </a:rPr>
              <a:t>Evaluer l'opportunité du projet </a:t>
            </a:r>
            <a:r>
              <a:rPr lang="fr-FR" altLang="en-US" sz="3000" i="1" dirty="0">
                <a:highlight>
                  <a:srgbClr val="FFFF00"/>
                </a:highlight>
                <a:latin typeface="Times New Roman" panose="02020603050405020304" pitchFamily="18" charset="0"/>
                <a:cs typeface="Times New Roman" panose="02020603050405020304" pitchFamily="18" charset="0"/>
              </a:rPr>
              <a:t> </a:t>
            </a:r>
          </a:p>
          <a:p>
            <a:pPr lvl="1">
              <a:buSzPct val="75000"/>
            </a:pPr>
            <a:r>
              <a:rPr lang="fr-FR" altLang="en-US" sz="3000" dirty="0">
                <a:highlight>
                  <a:srgbClr val="FFFF00"/>
                </a:highlight>
                <a:latin typeface="Times New Roman" panose="02020603050405020304" pitchFamily="18" charset="0"/>
                <a:cs typeface="Times New Roman" panose="02020603050405020304" pitchFamily="18" charset="0"/>
              </a:rPr>
              <a:t>Préciser ses objectifs  </a:t>
            </a:r>
          </a:p>
          <a:p>
            <a:pPr lvl="1">
              <a:spcAft>
                <a:spcPct val="150000"/>
              </a:spcAft>
              <a:buSzPct val="75000"/>
            </a:pPr>
            <a:r>
              <a:rPr lang="fr-FR" altLang="en-US" sz="3000" dirty="0">
                <a:highlight>
                  <a:srgbClr val="FFFF00"/>
                </a:highlight>
                <a:latin typeface="Times New Roman" panose="02020603050405020304" pitchFamily="18" charset="0"/>
                <a:cs typeface="Times New Roman" panose="02020603050405020304" pitchFamily="18" charset="0"/>
              </a:rPr>
              <a:t>Identifier possibilité de manœuvre </a:t>
            </a:r>
          </a:p>
          <a:p>
            <a:pPr lvl="1">
              <a:spcAft>
                <a:spcPct val="150000"/>
              </a:spcAft>
              <a:buSzPct val="75000"/>
            </a:pPr>
            <a:r>
              <a:rPr lang="fr-FR" altLang="en-US" sz="3000" b="1" dirty="0">
                <a:highlight>
                  <a:srgbClr val="FFFF00"/>
                </a:highlight>
                <a:latin typeface="Times New Roman" panose="02020603050405020304" pitchFamily="18" charset="0"/>
                <a:cs typeface="Times New Roman" panose="02020603050405020304" pitchFamily="18" charset="0"/>
              </a:rPr>
              <a:t>délais</a:t>
            </a:r>
            <a:endParaRPr lang="fr-FR" altLang="en-US" sz="3000" i="1" dirty="0">
              <a:highlight>
                <a:srgbClr val="FFFF00"/>
              </a:highlight>
              <a:latin typeface="Times New Roman" panose="02020603050405020304" pitchFamily="18" charset="0"/>
              <a:cs typeface="Times New Roman" panose="02020603050405020304" pitchFamily="18" charset="0"/>
            </a:endParaRPr>
          </a:p>
          <a:p>
            <a:endParaRPr lang="fr-FR" dirty="0"/>
          </a:p>
        </p:txBody>
      </p:sp>
      <p:sp>
        <p:nvSpPr>
          <p:cNvPr id="4" name="Espace réservé du contenu 3">
            <a:extLst>
              <a:ext uri="{FF2B5EF4-FFF2-40B4-BE49-F238E27FC236}">
                <a16:creationId xmlns:a16="http://schemas.microsoft.com/office/drawing/2014/main" id="{2A7107EB-9A94-65FD-D444-415DCC322C75}"/>
              </a:ext>
            </a:extLst>
          </p:cNvPr>
          <p:cNvSpPr>
            <a:spLocks noGrp="1"/>
          </p:cNvSpPr>
          <p:nvPr>
            <p:ph sz="half" idx="2"/>
          </p:nvPr>
        </p:nvSpPr>
        <p:spPr>
          <a:xfrm>
            <a:off x="5731727" y="1825624"/>
            <a:ext cx="6356195" cy="5032375"/>
          </a:xfrm>
        </p:spPr>
        <p:txBody>
          <a:bodyPr>
            <a:noAutofit/>
          </a:bodyPr>
          <a:lstStyle/>
          <a:p>
            <a:r>
              <a:rPr lang="en-US" dirty="0">
                <a:solidFill>
                  <a:srgbClr val="FF0000"/>
                </a:solidFill>
              </a:rPr>
              <a:t>Systematic introduction of an exploration phase upstream of projects</a:t>
            </a:r>
            <a:r>
              <a:rPr lang="en-US" dirty="0"/>
              <a:t>
Evaluate the opportunity of the project 
Specify  the objectives
Identify </a:t>
            </a:r>
            <a:r>
              <a:rPr lang="en-US" dirty="0">
                <a:effectLst/>
                <a:latin typeface="Segoe UI Web (West European)"/>
              </a:rPr>
              <a:t>Possibility of </a:t>
            </a:r>
            <a:r>
              <a:rPr lang="en-US" dirty="0" err="1">
                <a:effectLst/>
                <a:latin typeface="Segoe UI Web (West European)"/>
              </a:rPr>
              <a:t>manoeuvring</a:t>
            </a:r>
            <a:r>
              <a:rPr lang="en-US" dirty="0">
                <a:effectLst/>
                <a:latin typeface="Segoe UI Web (West European)"/>
              </a:rPr>
              <a:t>:</a:t>
            </a:r>
          </a:p>
          <a:p>
            <a:r>
              <a:rPr lang="en-US" dirty="0">
                <a:effectLst/>
                <a:latin typeface="Segoe UI Web (West European)"/>
              </a:rPr>
              <a:t>the end date of the project</a:t>
            </a:r>
          </a:p>
          <a:p>
            <a:pPr marL="0" indent="0">
              <a:buNone/>
            </a:pPr>
            <a:r>
              <a:rPr lang="en-US" dirty="0">
                <a:latin typeface="Times New Roman" panose="02020603050405020304" pitchFamily="18" charset="0"/>
                <a:cs typeface="Times New Roman" panose="02020603050405020304" pitchFamily="18" charset="0"/>
              </a:rPr>
              <a:t>  (deadlines,  )</a:t>
            </a:r>
            <a:endParaRPr lang="fr-FR" dirty="0"/>
          </a:p>
        </p:txBody>
      </p:sp>
    </p:spTree>
    <p:extLst>
      <p:ext uri="{BB962C8B-B14F-4D97-AF65-F5344CB8AC3E}">
        <p14:creationId xmlns:p14="http://schemas.microsoft.com/office/powerpoint/2010/main" val="2613611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65408C-83CE-BB37-DC12-4D158CCE8E9B}"/>
              </a:ext>
            </a:extLst>
          </p:cNvPr>
          <p:cNvSpPr>
            <a:spLocks noGrp="1"/>
          </p:cNvSpPr>
          <p:nvPr>
            <p:ph type="title"/>
          </p:nvPr>
        </p:nvSpPr>
        <p:spPr>
          <a:xfrm>
            <a:off x="838200" y="365125"/>
            <a:ext cx="10515600" cy="582729"/>
          </a:xfrm>
        </p:spPr>
        <p:txBody>
          <a:bodyPr>
            <a:normAutofit fontScale="90000"/>
          </a:bodyPr>
          <a:lstStyle/>
          <a:p>
            <a:r>
              <a:rPr lang="fr-FR" altLang="en-US" dirty="0">
                <a:highlight>
                  <a:srgbClr val="FFFF00"/>
                </a:highlight>
                <a:latin typeface="Times New Roman" panose="02020603050405020304" pitchFamily="18" charset="0"/>
                <a:cs typeface="Times New Roman" panose="02020603050405020304" pitchFamily="18" charset="0"/>
              </a:rPr>
              <a:t>Le projet : trois principes fondamentaux</a:t>
            </a:r>
            <a:br>
              <a:rPr lang="fr-FR" altLang="en-US" dirty="0">
                <a:highlight>
                  <a:srgbClr val="FFFF00"/>
                </a:highlight>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The project: three fundamental principles</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70B6BE16-6FCA-52BB-5CFB-F2B56A283127}"/>
              </a:ext>
            </a:extLst>
          </p:cNvPr>
          <p:cNvSpPr>
            <a:spLocks noGrp="1"/>
          </p:cNvSpPr>
          <p:nvPr>
            <p:ph sz="half" idx="1"/>
          </p:nvPr>
        </p:nvSpPr>
        <p:spPr>
          <a:xfrm>
            <a:off x="138545" y="1825625"/>
            <a:ext cx="5881255" cy="4351338"/>
          </a:xfrm>
        </p:spPr>
        <p:txBody>
          <a:bodyPr>
            <a:normAutofit/>
          </a:bodyPr>
          <a:lstStyle/>
          <a:p>
            <a:r>
              <a:rPr lang="fr-FR" altLang="en-US" i="1" dirty="0">
                <a:solidFill>
                  <a:srgbClr val="FF0000"/>
                </a:solidFill>
                <a:latin typeface="Times New Roman" panose="02020603050405020304" pitchFamily="18" charset="0"/>
                <a:cs typeface="Times New Roman" panose="02020603050405020304" pitchFamily="18" charset="0"/>
              </a:rPr>
              <a:t>Maîtrise d'œuvre responsable nommément désignée</a:t>
            </a:r>
            <a:endParaRPr lang="fr-FR" altLang="en-US" sz="2800" dirty="0">
              <a:latin typeface="Times New Roman" panose="02020603050405020304" pitchFamily="18" charset="0"/>
              <a:cs typeface="Times New Roman" panose="02020603050405020304" pitchFamily="18" charset="0"/>
            </a:endParaRPr>
          </a:p>
          <a:p>
            <a:r>
              <a:rPr lang="fr-FR" altLang="en-US" i="1" dirty="0">
                <a:solidFill>
                  <a:srgbClr val="FF0000"/>
                </a:solidFill>
                <a:latin typeface="Times New Roman" panose="02020603050405020304" pitchFamily="18" charset="0"/>
                <a:cs typeface="Times New Roman" panose="02020603050405020304" pitchFamily="18" charset="0"/>
              </a:rPr>
              <a:t>Maîtrise d'ouvrage forte animée par un pilote</a:t>
            </a:r>
            <a:r>
              <a:rPr lang="fr-FR" altLang="en-US" sz="2800" dirty="0">
                <a:latin typeface="Times New Roman" panose="02020603050405020304" pitchFamily="18" charset="0"/>
                <a:cs typeface="Times New Roman" panose="02020603050405020304" pitchFamily="18" charset="0"/>
              </a:rPr>
              <a:t> </a:t>
            </a:r>
            <a:endParaRPr lang="fr-FR" altLang="en-US" sz="2800" i="1" dirty="0">
              <a:latin typeface="Times New Roman" panose="02020603050405020304" pitchFamily="18" charset="0"/>
              <a:cs typeface="Times New Roman" panose="02020603050405020304" pitchFamily="18" charset="0"/>
            </a:endParaRPr>
          </a:p>
          <a:p>
            <a:endParaRPr lang="fr-FR" dirty="0"/>
          </a:p>
        </p:txBody>
      </p:sp>
      <p:sp>
        <p:nvSpPr>
          <p:cNvPr id="4" name="Espace réservé du contenu 3">
            <a:extLst>
              <a:ext uri="{FF2B5EF4-FFF2-40B4-BE49-F238E27FC236}">
                <a16:creationId xmlns:a16="http://schemas.microsoft.com/office/drawing/2014/main" id="{887E9B24-BB1A-4113-D605-D0A3D223E870}"/>
              </a:ext>
            </a:extLst>
          </p:cNvPr>
          <p:cNvSpPr>
            <a:spLocks noGrp="1"/>
          </p:cNvSpPr>
          <p:nvPr>
            <p:ph sz="half" idx="2"/>
          </p:nvPr>
        </p:nvSpPr>
        <p:spPr>
          <a:xfrm>
            <a:off x="6172199" y="1825625"/>
            <a:ext cx="5881255" cy="4667250"/>
          </a:xfrm>
        </p:spPr>
        <p:txBody>
          <a:bodyPr>
            <a:normAutofit/>
          </a:bodyPr>
          <a:lstStyle/>
          <a:p>
            <a:r>
              <a:rPr lang="en-US" dirty="0">
                <a:solidFill>
                  <a:srgbClr val="FF0000"/>
                </a:solidFill>
                <a:latin typeface="Times New Roman" panose="02020603050405020304" pitchFamily="18" charset="0"/>
                <a:cs typeface="Times New Roman" panose="02020603050405020304" pitchFamily="18" charset="0"/>
              </a:rPr>
              <a:t>Responsible project management appointed by name</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Strong project management led by a pilot</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4247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7FDA28-041B-285F-B755-B9233E61987A}"/>
              </a:ext>
            </a:extLst>
          </p:cNvPr>
          <p:cNvSpPr>
            <a:spLocks noGrp="1"/>
          </p:cNvSpPr>
          <p:nvPr>
            <p:ph type="title"/>
          </p:nvPr>
        </p:nvSpPr>
        <p:spPr>
          <a:xfrm>
            <a:off x="106878" y="365126"/>
            <a:ext cx="12085122" cy="703654"/>
          </a:xfrm>
        </p:spPr>
        <p:txBody>
          <a:bodyPr>
            <a:normAutofit fontScale="90000"/>
          </a:bodyPr>
          <a:lstStyle/>
          <a:p>
            <a:r>
              <a:rPr lang="fr-FR" altLang="en-US" dirty="0">
                <a:highlight>
                  <a:srgbClr val="FFFF00"/>
                </a:highlight>
                <a:latin typeface="Times New Roman" panose="02020603050405020304" pitchFamily="18" charset="0"/>
                <a:cs typeface="Times New Roman" panose="02020603050405020304" pitchFamily="18" charset="0"/>
              </a:rPr>
              <a:t>Le projet : les phases de vie </a:t>
            </a:r>
            <a:br>
              <a:rPr lang="fr-FR"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The project: the life phases</a:t>
            </a:r>
            <a:endParaRPr lang="fr-FR" dirty="0"/>
          </a:p>
        </p:txBody>
      </p:sp>
      <p:sp>
        <p:nvSpPr>
          <p:cNvPr id="3" name="Espace réservé du contenu 2">
            <a:extLst>
              <a:ext uri="{FF2B5EF4-FFF2-40B4-BE49-F238E27FC236}">
                <a16:creationId xmlns:a16="http://schemas.microsoft.com/office/drawing/2014/main" id="{D712A83A-1E6A-EA32-4D24-CADFA3B2B290}"/>
              </a:ext>
            </a:extLst>
          </p:cNvPr>
          <p:cNvSpPr>
            <a:spLocks noGrp="1"/>
          </p:cNvSpPr>
          <p:nvPr>
            <p:ph sz="half" idx="1"/>
          </p:nvPr>
        </p:nvSpPr>
        <p:spPr>
          <a:xfrm>
            <a:off x="106878" y="1318162"/>
            <a:ext cx="5912922" cy="5403272"/>
          </a:xfrm>
        </p:spPr>
        <p:txBody>
          <a:bodyPr>
            <a:noAutofit/>
          </a:bodyPr>
          <a:lstStyle/>
          <a:p>
            <a:r>
              <a:rPr lang="fr-FR" altLang="en-US" b="1" i="1" dirty="0">
                <a:solidFill>
                  <a:srgbClr val="FF0000"/>
                </a:solidFill>
                <a:highlight>
                  <a:srgbClr val="FFFF00"/>
                </a:highlight>
                <a:latin typeface="Times New Roman" panose="02020603050405020304" pitchFamily="18" charset="0"/>
                <a:cs typeface="Times New Roman" panose="02020603050405020304" pitchFamily="18" charset="0"/>
              </a:rPr>
              <a:t>Idée, murissement puis pré-étude </a:t>
            </a:r>
          </a:p>
          <a:p>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La pré-étude</a:t>
            </a:r>
          </a:p>
          <a:p>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L'étude (</a:t>
            </a:r>
            <a:r>
              <a:rPr lang="fr-FR" altLang="en-US" b="1" i="1" dirty="0">
                <a:solidFill>
                  <a:srgbClr val="FF0000"/>
                </a:solidFill>
                <a:highlight>
                  <a:srgbClr val="FFFF00"/>
                </a:highlight>
                <a:latin typeface="Times New Roman" panose="02020603050405020304" pitchFamily="18" charset="0"/>
                <a:cs typeface="Times New Roman" panose="02020603050405020304" pitchFamily="18" charset="0"/>
              </a:rPr>
              <a:t>structure et planification)</a:t>
            </a:r>
            <a:endParaRPr lang="fr-FR" altLang="en-US" b="1" dirty="0">
              <a:solidFill>
                <a:srgbClr val="FF0000"/>
              </a:solidFill>
              <a:highlight>
                <a:srgbClr val="FFFF00"/>
              </a:highlight>
              <a:latin typeface="Times New Roman" panose="02020603050405020304" pitchFamily="18" charset="0"/>
              <a:cs typeface="Times New Roman" panose="02020603050405020304" pitchFamily="18" charset="0"/>
            </a:endParaRPr>
          </a:p>
          <a:p>
            <a:pPr marL="457200" lvl="1" indent="0">
              <a:buSzPct val="75000"/>
              <a:buNone/>
            </a:pPr>
            <a:endParaRPr lang="fr-FR" sz="2800" dirty="0">
              <a:highlight>
                <a:srgbClr val="FFFF00"/>
              </a:highlight>
            </a:endParaRPr>
          </a:p>
        </p:txBody>
      </p:sp>
      <p:sp>
        <p:nvSpPr>
          <p:cNvPr id="4" name="Espace réservé du contenu 3">
            <a:extLst>
              <a:ext uri="{FF2B5EF4-FFF2-40B4-BE49-F238E27FC236}">
                <a16:creationId xmlns:a16="http://schemas.microsoft.com/office/drawing/2014/main" id="{1727671E-0C1B-26C0-848D-3CDD5631840F}"/>
              </a:ext>
            </a:extLst>
          </p:cNvPr>
          <p:cNvSpPr>
            <a:spLocks noGrp="1"/>
          </p:cNvSpPr>
          <p:nvPr>
            <p:ph sz="half" idx="2"/>
          </p:nvPr>
        </p:nvSpPr>
        <p:spPr>
          <a:xfrm>
            <a:off x="6172199" y="1318162"/>
            <a:ext cx="5912921" cy="5174712"/>
          </a:xfrm>
        </p:spPr>
        <p:txBody>
          <a:bodyPr>
            <a:normAutofit/>
          </a:bodyPr>
          <a:lstStyle/>
          <a:p>
            <a:r>
              <a:rPr lang="en-US" b="1" dirty="0">
                <a:solidFill>
                  <a:srgbClr val="FF0000"/>
                </a:solidFill>
                <a:latin typeface="Times New Roman" panose="02020603050405020304" pitchFamily="18" charset="0"/>
                <a:cs typeface="Times New Roman" panose="02020603050405020304" pitchFamily="18" charset="0"/>
              </a:rPr>
              <a:t>Idea, maturation and then pre-study 
The pre-study</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The study (structure and planning)</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1536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1FD615-AD8F-0BE6-3F4F-B8E43436E10E}"/>
              </a:ext>
            </a:extLst>
          </p:cNvPr>
          <p:cNvSpPr>
            <a:spLocks noGrp="1"/>
          </p:cNvSpPr>
          <p:nvPr>
            <p:ph type="title"/>
          </p:nvPr>
        </p:nvSpPr>
        <p:spPr>
          <a:xfrm>
            <a:off x="163286" y="365125"/>
            <a:ext cx="11190514" cy="1325563"/>
          </a:xfrm>
        </p:spPr>
        <p:txBody>
          <a:bodyPr/>
          <a:lstStyle/>
          <a:p>
            <a:r>
              <a:rPr lang="fr-FR" altLang="en-US" dirty="0">
                <a:highlight>
                  <a:srgbClr val="FFFF00"/>
                </a:highlight>
                <a:latin typeface="Times New Roman" panose="02020603050405020304" pitchFamily="18" charset="0"/>
                <a:cs typeface="Times New Roman" panose="02020603050405020304" pitchFamily="18" charset="0"/>
              </a:rPr>
              <a:t>Le projet : les phases de vie </a:t>
            </a:r>
            <a:br>
              <a:rPr lang="fr-FR"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The project: the life phases</a:t>
            </a:r>
            <a:endParaRPr lang="fr-FR" dirty="0"/>
          </a:p>
        </p:txBody>
      </p:sp>
      <p:sp>
        <p:nvSpPr>
          <p:cNvPr id="3" name="Espace réservé du contenu 2">
            <a:extLst>
              <a:ext uri="{FF2B5EF4-FFF2-40B4-BE49-F238E27FC236}">
                <a16:creationId xmlns:a16="http://schemas.microsoft.com/office/drawing/2014/main" id="{264CCD42-4CCE-1142-14A6-750EAC6CB311}"/>
              </a:ext>
            </a:extLst>
          </p:cNvPr>
          <p:cNvSpPr>
            <a:spLocks noGrp="1"/>
          </p:cNvSpPr>
          <p:nvPr>
            <p:ph sz="half" idx="1"/>
          </p:nvPr>
        </p:nvSpPr>
        <p:spPr>
          <a:xfrm>
            <a:off x="0" y="1825625"/>
            <a:ext cx="6019800" cy="4351338"/>
          </a:xfrm>
        </p:spPr>
        <p:txBody>
          <a:bodyPr/>
          <a:lstStyle/>
          <a:p>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La réalisation</a:t>
            </a:r>
          </a:p>
          <a:p>
            <a:pPr marL="457200" lvl="1" indent="0">
              <a:buSzPct val="75000"/>
              <a:buNone/>
            </a:pPr>
            <a:endParaRPr lang="fr-FR" altLang="en-US" sz="2800" dirty="0">
              <a:highlight>
                <a:srgbClr val="FFFF00"/>
              </a:highlight>
              <a:latin typeface="Times New Roman" panose="02020603050405020304" pitchFamily="18" charset="0"/>
              <a:cs typeface="Times New Roman" panose="02020603050405020304" pitchFamily="18" charset="0"/>
            </a:endParaRPr>
          </a:p>
          <a:p>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L'exploitation</a:t>
            </a:r>
          </a:p>
          <a:p>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Le désinvestissement </a:t>
            </a:r>
            <a:r>
              <a:rPr lang="fr-FR" altLang="en-US" b="1" i="1" dirty="0">
                <a:solidFill>
                  <a:srgbClr val="FF0000"/>
                </a:solidFill>
                <a:highlight>
                  <a:srgbClr val="FFFF00"/>
                </a:highlight>
                <a:latin typeface="Times New Roman" panose="02020603050405020304" pitchFamily="18" charset="0"/>
                <a:cs typeface="Times New Roman" panose="02020603050405020304" pitchFamily="18" charset="0"/>
              </a:rPr>
              <a:t>(fin du projet)</a:t>
            </a:r>
          </a:p>
          <a:p>
            <a:pPr lvl="1">
              <a:buSzPct val="75000"/>
            </a:pPr>
            <a:r>
              <a:rPr lang="fr-FR" altLang="en-US" sz="2800" dirty="0">
                <a:highlight>
                  <a:srgbClr val="FFFF00"/>
                </a:highlight>
                <a:latin typeface="Times New Roman" panose="02020603050405020304" pitchFamily="18" charset="0"/>
                <a:cs typeface="Times New Roman" panose="02020603050405020304" pitchFamily="18" charset="0"/>
              </a:rPr>
              <a:t>Il peut faire partie de la pré-étude du projet </a:t>
            </a:r>
            <a:r>
              <a:rPr lang="fr-FR" altLang="en-US" sz="2800" b="1" dirty="0">
                <a:highlight>
                  <a:srgbClr val="FFFF00"/>
                </a:highlight>
                <a:latin typeface="Times New Roman" panose="02020603050405020304" pitchFamily="18" charset="0"/>
                <a:cs typeface="Times New Roman" panose="02020603050405020304" pitchFamily="18" charset="0"/>
              </a:rPr>
              <a:t>suivant</a:t>
            </a:r>
          </a:p>
          <a:p>
            <a:pPr marL="457200" lvl="1" indent="0">
              <a:buSzPct val="75000"/>
              <a:buNone/>
            </a:pPr>
            <a:endParaRPr lang="fr-FR" altLang="en-US" sz="2800" b="1" dirty="0">
              <a:highlight>
                <a:srgbClr val="FFFF00"/>
              </a:highlight>
              <a:latin typeface="Times New Roman" panose="02020603050405020304" pitchFamily="18" charset="0"/>
              <a:cs typeface="Times New Roman" panose="02020603050405020304" pitchFamily="18" charset="0"/>
            </a:endParaRPr>
          </a:p>
          <a:p>
            <a:endParaRPr lang="fr-FR" dirty="0"/>
          </a:p>
        </p:txBody>
      </p:sp>
      <p:sp>
        <p:nvSpPr>
          <p:cNvPr id="4" name="Espace réservé du contenu 3">
            <a:extLst>
              <a:ext uri="{FF2B5EF4-FFF2-40B4-BE49-F238E27FC236}">
                <a16:creationId xmlns:a16="http://schemas.microsoft.com/office/drawing/2014/main" id="{3F6527CC-69D0-49F5-5CF3-383757254337}"/>
              </a:ext>
            </a:extLst>
          </p:cNvPr>
          <p:cNvSpPr>
            <a:spLocks noGrp="1"/>
          </p:cNvSpPr>
          <p:nvPr>
            <p:ph sz="half" idx="2"/>
          </p:nvPr>
        </p:nvSpPr>
        <p:spPr>
          <a:xfrm>
            <a:off x="6172200" y="1825625"/>
            <a:ext cx="6019800" cy="4351338"/>
          </a:xfrm>
        </p:spPr>
        <p:txBody>
          <a:bodyPr/>
          <a:lstStyle/>
          <a:p>
            <a:r>
              <a:rPr lang="en-US" dirty="0">
                <a:latin typeface="Times New Roman" panose="02020603050405020304" pitchFamily="18" charset="0"/>
                <a:cs typeface="Times New Roman" panose="02020603050405020304" pitchFamily="18" charset="0"/>
              </a:rPr>
              <a:t>The Realization
The exploiting 
Divestment (end of the project)</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3109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E234EE-4453-491F-0899-87162B01E918}"/>
              </a:ext>
            </a:extLst>
          </p:cNvPr>
          <p:cNvSpPr>
            <a:spLocks noGrp="1"/>
          </p:cNvSpPr>
          <p:nvPr>
            <p:ph type="title"/>
          </p:nvPr>
        </p:nvSpPr>
        <p:spPr/>
        <p:txBody>
          <a:bodyPr>
            <a:normAutofit fontScale="90000"/>
          </a:bodyPr>
          <a:lstStyle/>
          <a:p>
            <a:r>
              <a:rPr lang="fr-FR" altLang="en-US" b="1" dirty="0">
                <a:highlight>
                  <a:srgbClr val="FFFF00"/>
                </a:highlight>
                <a:latin typeface="Times New Roman" panose="02020603050405020304" pitchFamily="18" charset="0"/>
                <a:cs typeface="Times New Roman" panose="02020603050405020304" pitchFamily="18" charset="0"/>
              </a:rPr>
              <a:t>Le management d'un projet</a:t>
            </a:r>
            <a:br>
              <a:rPr lang="fr-FR" altLang="en-US" b="1" dirty="0">
                <a:highlight>
                  <a:srgbClr val="FFFF00"/>
                </a:highlight>
                <a:latin typeface="Times New Roman" panose="02020603050405020304" pitchFamily="18" charset="0"/>
                <a:cs typeface="Times New Roman" panose="02020603050405020304" pitchFamily="18" charset="0"/>
              </a:rPr>
            </a:br>
            <a:r>
              <a:rPr lang="fr-FR" altLang="en-US" b="1" dirty="0">
                <a:latin typeface="Times New Roman" panose="02020603050405020304" pitchFamily="18" charset="0"/>
                <a:cs typeface="Times New Roman" panose="02020603050405020304" pitchFamily="18" charset="0"/>
              </a:rPr>
              <a:t>Project management</a:t>
            </a:r>
            <a:br>
              <a:rPr lang="fr-FR" altLang="en-US" dirty="0"/>
            </a:br>
            <a:endParaRPr lang="fr-FR" dirty="0"/>
          </a:p>
        </p:txBody>
      </p:sp>
      <p:sp>
        <p:nvSpPr>
          <p:cNvPr id="3" name="Espace réservé du contenu 2">
            <a:extLst>
              <a:ext uri="{FF2B5EF4-FFF2-40B4-BE49-F238E27FC236}">
                <a16:creationId xmlns:a16="http://schemas.microsoft.com/office/drawing/2014/main" id="{3D599A41-C8F3-D363-3A17-09B3832D7983}"/>
              </a:ext>
            </a:extLst>
          </p:cNvPr>
          <p:cNvSpPr>
            <a:spLocks noGrp="1"/>
          </p:cNvSpPr>
          <p:nvPr>
            <p:ph sz="half" idx="1"/>
          </p:nvPr>
        </p:nvSpPr>
        <p:spPr/>
        <p:txBody>
          <a:bodyPr/>
          <a:lstStyle/>
          <a:p>
            <a:pPr algn="ctr" eaLnBrk="0" hangingPunct="0">
              <a:defRPr/>
            </a:pPr>
            <a:r>
              <a:rPr lang="fr-FR" dirty="0">
                <a:highlight>
                  <a:srgbClr val="FFFF00"/>
                </a:highlight>
                <a:latin typeface="Arial" pitchFamily="34" charset="0"/>
              </a:rPr>
              <a:t>Directeur</a:t>
            </a:r>
            <a:br>
              <a:rPr lang="fr-FR" dirty="0">
                <a:highlight>
                  <a:srgbClr val="FFFF00"/>
                </a:highlight>
                <a:latin typeface="Arial" pitchFamily="34" charset="0"/>
              </a:rPr>
            </a:br>
            <a:r>
              <a:rPr lang="fr-FR" dirty="0">
                <a:highlight>
                  <a:srgbClr val="FFFF00"/>
                </a:highlight>
                <a:latin typeface="Arial" pitchFamily="34" charset="0"/>
              </a:rPr>
              <a:t>Comité de Projets</a:t>
            </a:r>
          </a:p>
          <a:p>
            <a:pPr marL="0" indent="0" algn="ctr" eaLnBrk="0" hangingPunct="0">
              <a:buNone/>
              <a:defRPr/>
            </a:pPr>
            <a:endParaRPr lang="fr-FR" dirty="0">
              <a:highlight>
                <a:srgbClr val="FFFF00"/>
              </a:highlight>
              <a:latin typeface="Arial" pitchFamily="34" charset="0"/>
            </a:endParaRPr>
          </a:p>
          <a:p>
            <a:pPr algn="ctr" eaLnBrk="0" hangingPunct="0">
              <a:defRPr/>
            </a:pPr>
            <a:r>
              <a:rPr lang="fr-FR" dirty="0">
                <a:highlight>
                  <a:srgbClr val="FFFF00"/>
                </a:highlight>
                <a:latin typeface="Arial" pitchFamily="34" charset="0"/>
              </a:rPr>
              <a:t>Comité de pilotage</a:t>
            </a:r>
          </a:p>
          <a:p>
            <a:pPr marL="0" indent="0" algn="ctr" eaLnBrk="0" hangingPunct="0">
              <a:buNone/>
              <a:defRPr/>
            </a:pPr>
            <a:r>
              <a:rPr lang="fr-FR" dirty="0">
                <a:highlight>
                  <a:srgbClr val="FFFF00"/>
                </a:highlight>
                <a:latin typeface="Arial" pitchFamily="34" charset="0"/>
              </a:rPr>
              <a:t>Pilote</a:t>
            </a:r>
          </a:p>
          <a:p>
            <a:pPr marL="0" indent="0" algn="ctr" eaLnBrk="0" hangingPunct="0">
              <a:buNone/>
              <a:defRPr/>
            </a:pPr>
            <a:endParaRPr lang="fr-FR" dirty="0">
              <a:highlight>
                <a:srgbClr val="FFFF00"/>
              </a:highlight>
              <a:latin typeface="Arial" pitchFamily="34" charset="0"/>
            </a:endParaRPr>
          </a:p>
          <a:p>
            <a:pPr algn="ctr" eaLnBrk="0" hangingPunct="0">
              <a:defRPr/>
            </a:pPr>
            <a:r>
              <a:rPr lang="fr-FR" dirty="0">
                <a:highlight>
                  <a:srgbClr val="FFFF00"/>
                </a:highlight>
                <a:latin typeface="Arial" pitchFamily="34" charset="0"/>
              </a:rPr>
              <a:t>Chef de projet</a:t>
            </a:r>
          </a:p>
          <a:p>
            <a:pPr marL="0" indent="0" algn="ctr" eaLnBrk="0" hangingPunct="0">
              <a:buNone/>
              <a:defRPr/>
            </a:pPr>
            <a:r>
              <a:rPr lang="fr-FR" dirty="0">
                <a:highlight>
                  <a:srgbClr val="FFFF00"/>
                </a:highlight>
                <a:latin typeface="Arial" pitchFamily="34" charset="0"/>
              </a:rPr>
              <a:t>Equipe projet</a:t>
            </a:r>
          </a:p>
          <a:p>
            <a:endParaRPr lang="fr-FR" dirty="0"/>
          </a:p>
        </p:txBody>
      </p:sp>
      <p:sp>
        <p:nvSpPr>
          <p:cNvPr id="4" name="Espace réservé du contenu 3">
            <a:extLst>
              <a:ext uri="{FF2B5EF4-FFF2-40B4-BE49-F238E27FC236}">
                <a16:creationId xmlns:a16="http://schemas.microsoft.com/office/drawing/2014/main" id="{B777DF16-8482-ECC5-7DF1-216C7D59CDC3}"/>
              </a:ext>
            </a:extLst>
          </p:cNvPr>
          <p:cNvSpPr>
            <a:spLocks noGrp="1"/>
          </p:cNvSpPr>
          <p:nvPr>
            <p:ph sz="half" idx="2"/>
          </p:nvPr>
        </p:nvSpPr>
        <p:spPr>
          <a:xfrm>
            <a:off x="6172200" y="1690688"/>
            <a:ext cx="5181600" cy="4486275"/>
          </a:xfrm>
        </p:spPr>
        <p:txBody>
          <a:bodyPr/>
          <a:lstStyle/>
          <a:p>
            <a:pPr algn="ctr"/>
            <a:r>
              <a:rPr lang="en-US" dirty="0"/>
              <a:t>Director</a:t>
            </a:r>
            <a:br>
              <a:rPr lang="en-US" dirty="0"/>
            </a:br>
            <a:r>
              <a:rPr lang="en-US" dirty="0"/>
              <a:t>Project Committee</a:t>
            </a:r>
          </a:p>
          <a:p>
            <a:pPr algn="ctr"/>
            <a:r>
              <a:rPr lang="en-US" dirty="0"/>
              <a:t>
Steering Committee</a:t>
            </a:r>
          </a:p>
          <a:p>
            <a:pPr marL="0" indent="0" algn="ctr">
              <a:buNone/>
            </a:pPr>
            <a:r>
              <a:rPr lang="en-US" dirty="0"/>
              <a:t>Pilot</a:t>
            </a:r>
          </a:p>
          <a:p>
            <a:pPr algn="ctr"/>
            <a:r>
              <a:rPr lang="en-US" dirty="0"/>
              <a:t>
Project Manager</a:t>
            </a:r>
          </a:p>
          <a:p>
            <a:pPr marL="0" indent="0" algn="ctr">
              <a:buNone/>
            </a:pPr>
            <a:r>
              <a:rPr lang="en-US" dirty="0"/>
              <a:t>Project team</a:t>
            </a:r>
            <a:endParaRPr lang="fr-FR" dirty="0"/>
          </a:p>
        </p:txBody>
      </p:sp>
    </p:spTree>
    <p:extLst>
      <p:ext uri="{BB962C8B-B14F-4D97-AF65-F5344CB8AC3E}">
        <p14:creationId xmlns:p14="http://schemas.microsoft.com/office/powerpoint/2010/main" val="3345317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5DD130-39BC-4194-2F3C-7FF99D034018}"/>
              </a:ext>
            </a:extLst>
          </p:cNvPr>
          <p:cNvSpPr>
            <a:spLocks noGrp="1"/>
          </p:cNvSpPr>
          <p:nvPr>
            <p:ph type="title"/>
          </p:nvPr>
        </p:nvSpPr>
        <p:spPr>
          <a:xfrm>
            <a:off x="0" y="365125"/>
            <a:ext cx="12192000" cy="699587"/>
          </a:xfrm>
        </p:spPr>
        <p:txBody>
          <a:bodyPr>
            <a:normAutofit fontScale="90000"/>
          </a:bodyPr>
          <a:lstStyle/>
          <a:p>
            <a:r>
              <a:rPr lang="en-US" dirty="0">
                <a:latin typeface="Times New Roman" panose="02020603050405020304" pitchFamily="18" charset="0"/>
                <a:cs typeface="Times New Roman" panose="02020603050405020304" pitchFamily="18" charset="0"/>
              </a:rPr>
              <a:t>When to work by project </a:t>
            </a:r>
            <a:r>
              <a:rPr lang="fr-FR" altLang="en-US" dirty="0">
                <a:solidFill>
                  <a:srgbClr val="FF0000"/>
                </a:solidFill>
                <a:highlight>
                  <a:srgbClr val="FFFF00"/>
                </a:highlight>
                <a:latin typeface="Times New Roman" panose="02020603050405020304" pitchFamily="18" charset="0"/>
                <a:cs typeface="Times New Roman" panose="02020603050405020304" pitchFamily="18" charset="0"/>
              </a:rPr>
              <a:t>Quand faut-il travailler par projet</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21B3196C-3C7C-E5A8-020C-C460A0F3B759}"/>
              </a:ext>
            </a:extLst>
          </p:cNvPr>
          <p:cNvSpPr>
            <a:spLocks noGrp="1"/>
          </p:cNvSpPr>
          <p:nvPr>
            <p:ph sz="half" idx="1"/>
          </p:nvPr>
        </p:nvSpPr>
        <p:spPr>
          <a:xfrm>
            <a:off x="0" y="1177448"/>
            <a:ext cx="5907066" cy="5680552"/>
          </a:xfrm>
        </p:spPr>
        <p:txBody>
          <a:bodyPr>
            <a:normAutofit/>
          </a:bodyPr>
          <a:lstStyle/>
          <a:p>
            <a:pPr marL="0" indent="0">
              <a:buNone/>
            </a:pPr>
            <a:r>
              <a:rPr lang="fr-FR" altLang="en-US" sz="2800" dirty="0">
                <a:latin typeface="Times New Roman" panose="02020603050405020304" pitchFamily="18" charset="0"/>
                <a:cs typeface="Times New Roman" panose="02020603050405020304" pitchFamily="18" charset="0"/>
              </a:rPr>
              <a:t>Il s’agit de remplir une grille et de noter de : 0, 2, 4et 6 des </a:t>
            </a:r>
            <a:r>
              <a:rPr lang="fr-FR" altLang="en-US" sz="2800" b="1" dirty="0">
                <a:solidFill>
                  <a:srgbClr val="FF0000"/>
                </a:solidFill>
                <a:latin typeface="Times New Roman" panose="02020603050405020304" pitchFamily="18" charset="0"/>
                <a:cs typeface="Times New Roman" panose="02020603050405020304" pitchFamily="18" charset="0"/>
              </a:rPr>
              <a:t>nombres pairs</a:t>
            </a:r>
            <a:r>
              <a:rPr lang="fr-FR" altLang="en-US" sz="28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fr-FR" altLang="en-US" sz="2800" dirty="0">
                <a:latin typeface="Times New Roman" panose="02020603050405020304" pitchFamily="18" charset="0"/>
                <a:cs typeface="Times New Roman" panose="02020603050405020304" pitchFamily="18" charset="0"/>
              </a:rPr>
              <a:t>Si le score des </a:t>
            </a:r>
            <a:r>
              <a:rPr lang="fr-FR" altLang="en-US" sz="2800" b="1" dirty="0">
                <a:latin typeface="Times New Roman" panose="02020603050405020304" pitchFamily="18" charset="0"/>
                <a:cs typeface="Times New Roman" panose="02020603050405020304" pitchFamily="18" charset="0"/>
              </a:rPr>
              <a:t>OUI </a:t>
            </a:r>
            <a:r>
              <a:rPr lang="fr-FR" altLang="en-US" sz="2800" dirty="0">
                <a:latin typeface="Times New Roman" panose="02020603050405020304" pitchFamily="18" charset="0"/>
                <a:cs typeface="Times New Roman" panose="02020603050405020304" pitchFamily="18" charset="0"/>
              </a:rPr>
              <a:t>est : </a:t>
            </a:r>
          </a:p>
          <a:p>
            <a:pPr marL="0" indent="0">
              <a:buNone/>
            </a:pPr>
            <a:r>
              <a:rPr lang="fr-FR" altLang="en-US" sz="2800" dirty="0">
                <a:latin typeface="Times New Roman" panose="02020603050405020304" pitchFamily="18" charset="0"/>
                <a:cs typeface="Times New Roman" panose="02020603050405020304" pitchFamily="18" charset="0"/>
              </a:rPr>
              <a:t>0 &lt; score &gt; et 16 </a:t>
            </a:r>
            <a:r>
              <a:rPr lang="fr-FR" altLang="en-US" sz="2800" b="1" dirty="0">
                <a:solidFill>
                  <a:srgbClr val="7030A0"/>
                </a:solidFill>
                <a:latin typeface="Times New Roman" panose="02020603050405020304" pitchFamily="18" charset="0"/>
                <a:cs typeface="Times New Roman" panose="02020603050405020304" pitchFamily="18" charset="0"/>
              </a:rPr>
              <a:t>inutile de travailler en projet </a:t>
            </a:r>
          </a:p>
          <a:p>
            <a:pPr>
              <a:buFont typeface="Wingdings" panose="05000000000000000000" pitchFamily="2" charset="2"/>
              <a:buChar char="Ø"/>
            </a:pPr>
            <a:r>
              <a:rPr lang="fr-FR" altLang="en-US" sz="2800" dirty="0">
                <a:latin typeface="Times New Roman" panose="02020603050405020304" pitchFamily="18" charset="0"/>
                <a:cs typeface="Times New Roman" panose="02020603050405020304" pitchFamily="18" charset="0"/>
              </a:rPr>
              <a:t>Si le score des </a:t>
            </a:r>
            <a:r>
              <a:rPr lang="fr-FR" altLang="en-US" sz="2800" b="1" dirty="0">
                <a:latin typeface="Times New Roman" panose="02020603050405020304" pitchFamily="18" charset="0"/>
                <a:cs typeface="Times New Roman" panose="02020603050405020304" pitchFamily="18" charset="0"/>
              </a:rPr>
              <a:t>OUI </a:t>
            </a:r>
            <a:r>
              <a:rPr lang="fr-FR" altLang="en-US" sz="2800" dirty="0">
                <a:latin typeface="Times New Roman" panose="02020603050405020304" pitchFamily="18" charset="0"/>
                <a:cs typeface="Times New Roman" panose="02020603050405020304" pitchFamily="18" charset="0"/>
              </a:rPr>
              <a:t>est : </a:t>
            </a:r>
          </a:p>
          <a:p>
            <a:pPr>
              <a:buFont typeface="Wingdings" panose="05000000000000000000" pitchFamily="2" charset="2"/>
              <a:buChar char="Ø"/>
            </a:pPr>
            <a:r>
              <a:rPr lang="fr-FR" altLang="en-US" sz="2800" dirty="0">
                <a:latin typeface="Times New Roman" panose="02020603050405020304" pitchFamily="18" charset="0"/>
                <a:cs typeface="Times New Roman" panose="02020603050405020304" pitchFamily="18" charset="0"/>
              </a:rPr>
              <a:t>16 &lt; score &gt; et 32 </a:t>
            </a:r>
            <a:r>
              <a:rPr lang="fr-FR" altLang="en-US" sz="2800" dirty="0">
                <a:solidFill>
                  <a:srgbClr val="7030A0"/>
                </a:solidFill>
                <a:latin typeface="Times New Roman" panose="02020603050405020304" pitchFamily="18" charset="0"/>
                <a:cs typeface="Times New Roman" panose="02020603050405020304" pitchFamily="18" charset="0"/>
              </a:rPr>
              <a:t>vous pouvez </a:t>
            </a:r>
            <a:r>
              <a:rPr lang="fr-FR" altLang="en-US" sz="2800" dirty="0">
                <a:solidFill>
                  <a:srgbClr val="7030A0"/>
                </a:solidFill>
                <a:highlight>
                  <a:srgbClr val="FFFF00"/>
                </a:highlight>
                <a:latin typeface="Times New Roman" panose="02020603050405020304" pitchFamily="18" charset="0"/>
                <a:cs typeface="Times New Roman" panose="02020603050405020304" pitchFamily="18" charset="0"/>
              </a:rPr>
              <a:t>oui ou non </a:t>
            </a:r>
            <a:r>
              <a:rPr lang="fr-FR" altLang="en-US" sz="2800" dirty="0">
                <a:latin typeface="Times New Roman" panose="02020603050405020304" pitchFamily="18" charset="0"/>
                <a:cs typeface="Times New Roman" panose="02020603050405020304" pitchFamily="18" charset="0"/>
              </a:rPr>
              <a:t>travailler en projet</a:t>
            </a:r>
          </a:p>
          <a:p>
            <a:pPr>
              <a:buFont typeface="Wingdings" panose="05000000000000000000" pitchFamily="2" charset="2"/>
              <a:buChar char="Ø"/>
            </a:pPr>
            <a:r>
              <a:rPr lang="fr-FR" altLang="en-US" sz="2800" dirty="0">
                <a:latin typeface="Times New Roman" panose="02020603050405020304" pitchFamily="18" charset="0"/>
                <a:cs typeface="Times New Roman" panose="02020603050405020304" pitchFamily="18" charset="0"/>
              </a:rPr>
              <a:t> Si le score des </a:t>
            </a:r>
            <a:r>
              <a:rPr lang="fr-FR" altLang="en-US" sz="2800" b="1" dirty="0">
                <a:latin typeface="Times New Roman" panose="02020603050405020304" pitchFamily="18" charset="0"/>
                <a:cs typeface="Times New Roman" panose="02020603050405020304" pitchFamily="18" charset="0"/>
              </a:rPr>
              <a:t>OUI </a:t>
            </a:r>
            <a:r>
              <a:rPr lang="fr-FR" altLang="en-US" sz="2800" dirty="0">
                <a:latin typeface="Times New Roman" panose="02020603050405020304" pitchFamily="18" charset="0"/>
                <a:cs typeface="Times New Roman" panose="02020603050405020304" pitchFamily="18" charset="0"/>
              </a:rPr>
              <a:t>est supérieur </a:t>
            </a:r>
            <a:r>
              <a:rPr lang="fr-FR" altLang="en-US" sz="2800" b="1" dirty="0">
                <a:latin typeface="Times New Roman" panose="02020603050405020304" pitchFamily="18" charset="0"/>
                <a:cs typeface="Times New Roman" panose="02020603050405020304" pitchFamily="18" charset="0"/>
              </a:rPr>
              <a:t>à 32, </a:t>
            </a:r>
          </a:p>
          <a:p>
            <a:pPr marL="0" indent="0">
              <a:buNone/>
            </a:pPr>
            <a:r>
              <a:rPr lang="fr-FR" altLang="en-US" sz="2800" b="1" i="1" dirty="0">
                <a:solidFill>
                  <a:srgbClr val="FF0000"/>
                </a:solidFill>
                <a:latin typeface="Times New Roman" panose="02020603050405020304" pitchFamily="18" charset="0"/>
                <a:cs typeface="Times New Roman" panose="02020603050405020304" pitchFamily="18" charset="0"/>
              </a:rPr>
              <a:t>il faut entreprendre un projet. </a:t>
            </a:r>
          </a:p>
          <a:p>
            <a:endParaRPr lang="fr-FR" dirty="0"/>
          </a:p>
        </p:txBody>
      </p:sp>
      <p:sp>
        <p:nvSpPr>
          <p:cNvPr id="4" name="Espace réservé du contenu 3">
            <a:extLst>
              <a:ext uri="{FF2B5EF4-FFF2-40B4-BE49-F238E27FC236}">
                <a16:creationId xmlns:a16="http://schemas.microsoft.com/office/drawing/2014/main" id="{0BCE98EF-A267-F5BA-8671-A77EC45910A5}"/>
              </a:ext>
            </a:extLst>
          </p:cNvPr>
          <p:cNvSpPr>
            <a:spLocks noGrp="1"/>
          </p:cNvSpPr>
          <p:nvPr>
            <p:ph sz="half" idx="2"/>
          </p:nvPr>
        </p:nvSpPr>
        <p:spPr>
          <a:xfrm>
            <a:off x="5907066" y="1177448"/>
            <a:ext cx="6172200" cy="5315427"/>
          </a:xfrm>
        </p:spPr>
        <p:txBody>
          <a:bodyPr>
            <a:normAutofit/>
          </a:bodyPr>
          <a:lstStyle/>
          <a:p>
            <a:r>
              <a:rPr lang="en-US" dirty="0">
                <a:latin typeface="Times New Roman" panose="02020603050405020304" pitchFamily="18" charset="0"/>
                <a:cs typeface="Times New Roman" panose="02020603050405020304" pitchFamily="18" charset="0"/>
              </a:rPr>
              <a:t>It involves filling in a grid and writing down even numbers of: 0, 2, 4 and 6. 
If the YES score is: 0 &lt; score &gt; and 16 there is </a:t>
            </a:r>
            <a:r>
              <a:rPr lang="en-US" dirty="0">
                <a:solidFill>
                  <a:srgbClr val="FF0000"/>
                </a:solidFill>
                <a:latin typeface="Times New Roman" panose="02020603050405020304" pitchFamily="18" charset="0"/>
                <a:cs typeface="Times New Roman" panose="02020603050405020304" pitchFamily="18" charset="0"/>
              </a:rPr>
              <a:t>no need </a:t>
            </a:r>
            <a:r>
              <a:rPr lang="en-US" dirty="0">
                <a:latin typeface="Times New Roman" panose="02020603050405020304" pitchFamily="18" charset="0"/>
                <a:cs typeface="Times New Roman" panose="02020603050405020304" pitchFamily="18" charset="0"/>
              </a:rPr>
              <a:t>to work on a project 
If the YES score is: 16 &lt; score &gt; and 32 you </a:t>
            </a:r>
            <a:r>
              <a:rPr lang="en-US" dirty="0">
                <a:solidFill>
                  <a:srgbClr val="FF0000"/>
                </a:solidFill>
                <a:latin typeface="Times New Roman" panose="02020603050405020304" pitchFamily="18" charset="0"/>
                <a:cs typeface="Times New Roman" panose="02020603050405020304" pitchFamily="18" charset="0"/>
              </a:rPr>
              <a:t>can work </a:t>
            </a:r>
            <a:r>
              <a:rPr lang="en-US" dirty="0">
                <a:latin typeface="Times New Roman" panose="02020603050405020304" pitchFamily="18" charset="0"/>
                <a:cs typeface="Times New Roman" panose="02020603050405020304" pitchFamily="18" charset="0"/>
              </a:rPr>
              <a:t>on a project or not
 If the YES score is higher than 32, </a:t>
            </a:r>
            <a:r>
              <a:rPr lang="en-US" b="1" dirty="0">
                <a:solidFill>
                  <a:srgbClr val="FF0000"/>
                </a:solidFill>
                <a:latin typeface="Times New Roman" panose="02020603050405020304" pitchFamily="18" charset="0"/>
                <a:cs typeface="Times New Roman" panose="02020603050405020304" pitchFamily="18" charset="0"/>
              </a:rPr>
              <a:t>You have to undertake a project.</a:t>
            </a:r>
            <a:endParaRPr lang="fr-FR"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8186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1981200" y="-76200"/>
            <a:ext cx="8229600" cy="609600"/>
          </a:xfrm>
          <a:noFill/>
        </p:spPr>
        <p:txBody>
          <a:bodyPr>
            <a:normAutofit fontScale="90000"/>
          </a:bodyPr>
          <a:lstStyle/>
          <a:p>
            <a:r>
              <a:rPr lang="fr-FR" altLang="en-US" dirty="0"/>
              <a:t>Quand faut-il travailler par projet</a:t>
            </a:r>
          </a:p>
        </p:txBody>
      </p:sp>
      <p:graphicFrame>
        <p:nvGraphicFramePr>
          <p:cNvPr id="9218" name="Object 3">
            <a:hlinkClick r:id="" action="ppaction://ole?verb=0"/>
          </p:cNvPr>
          <p:cNvGraphicFramePr>
            <a:graphicFrameLocks/>
          </p:cNvGraphicFramePr>
          <p:nvPr/>
        </p:nvGraphicFramePr>
        <p:xfrm>
          <a:off x="1676400" y="533400"/>
          <a:ext cx="8915400" cy="5105400"/>
        </p:xfrm>
        <a:graphic>
          <a:graphicData uri="http://schemas.openxmlformats.org/presentationml/2006/ole">
            <mc:AlternateContent xmlns:mc="http://schemas.openxmlformats.org/markup-compatibility/2006">
              <mc:Choice xmlns:v="urn:schemas-microsoft-com:vml" Requires="v">
                <p:oleObj spid="_x0000_s1040" name="Feuille de calcul" r:id="rId4" imgW="7246800" imgH="4302000" progId="Excel.Sheet.8">
                  <p:embed/>
                </p:oleObj>
              </mc:Choice>
              <mc:Fallback>
                <p:oleObj name="Feuille de calcul" r:id="rId4" imgW="7246800" imgH="4302000" progId="Excel.Sheet.8">
                  <p:embed/>
                  <p:pic>
                    <p:nvPicPr>
                      <p:cNvPr id="9218" name="Object 3">
                        <a:hlinkClick r:id="" action="ppaction://ole?verb=0"/>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533400"/>
                        <a:ext cx="8915400" cy="5105400"/>
                      </a:xfrm>
                      <a:prstGeom prst="rect">
                        <a:avLst/>
                      </a:prstGeom>
                      <a:noFill/>
                      <a:ln>
                        <a:noFill/>
                      </a:ln>
                      <a:effectLst/>
                    </p:spPr>
                  </p:pic>
                </p:oleObj>
              </mc:Fallback>
            </mc:AlternateContent>
          </a:graphicData>
        </a:graphic>
      </p:graphicFrame>
      <p:graphicFrame>
        <p:nvGraphicFramePr>
          <p:cNvPr id="9219" name="Object 4">
            <a:hlinkClick r:id="" action="ppaction://ole?verb=0"/>
          </p:cNvPr>
          <p:cNvGraphicFramePr>
            <a:graphicFrameLocks/>
          </p:cNvGraphicFramePr>
          <p:nvPr/>
        </p:nvGraphicFramePr>
        <p:xfrm>
          <a:off x="6729048" y="5638800"/>
          <a:ext cx="3555023" cy="990600"/>
        </p:xfrm>
        <a:graphic>
          <a:graphicData uri="http://schemas.openxmlformats.org/presentationml/2006/ole">
            <mc:AlternateContent xmlns:mc="http://schemas.openxmlformats.org/markup-compatibility/2006">
              <mc:Choice xmlns:v="urn:schemas-microsoft-com:vml" Requires="v">
                <p:oleObj spid="_x0000_s1041" name="Feuille de calcul" r:id="rId6" imgW="3849480" imgH="795240" progId="Excel.Sheet.8">
                  <p:embed/>
                </p:oleObj>
              </mc:Choice>
              <mc:Fallback>
                <p:oleObj name="Feuille de calcul" r:id="rId6" imgW="3849480" imgH="795240" progId="Excel.Sheet.8">
                  <p:embed/>
                  <p:pic>
                    <p:nvPicPr>
                      <p:cNvPr id="9219" name="Object 4">
                        <a:hlinkClick r:id="" action="ppaction://ole?verb=0"/>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29048" y="5638800"/>
                        <a:ext cx="3555023" cy="9906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327475238"/>
      </p:ext>
    </p:extLst>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524000" y="134816"/>
            <a:ext cx="9067800" cy="849923"/>
          </a:xfrm>
          <a:noFill/>
        </p:spPr>
        <p:txBody>
          <a:bodyPr>
            <a:normAutofit/>
          </a:bodyPr>
          <a:lstStyle/>
          <a:p>
            <a:r>
              <a:rPr lang="fr-FR" altLang="en-US" sz="3600" b="1" dirty="0"/>
              <a:t>Les avantages d'un fonctionnement par projet</a:t>
            </a:r>
          </a:p>
        </p:txBody>
      </p:sp>
      <p:sp>
        <p:nvSpPr>
          <p:cNvPr id="41987" name="Rectangle 3"/>
          <p:cNvSpPr>
            <a:spLocks noGrp="1" noChangeArrowheads="1"/>
          </p:cNvSpPr>
          <p:nvPr>
            <p:ph type="body" idx="1"/>
          </p:nvPr>
        </p:nvSpPr>
        <p:spPr>
          <a:xfrm>
            <a:off x="4888523" y="1143000"/>
            <a:ext cx="5105400" cy="1333499"/>
          </a:xfrm>
          <a:noFill/>
          <a:ln w="12700" cap="flat">
            <a:solidFill>
              <a:schemeClr val="tx1"/>
            </a:solidFill>
            <a:miter lim="800000"/>
            <a:headEnd/>
            <a:tailEnd/>
          </a:ln>
        </p:spPr>
        <p:txBody>
          <a:bodyPr>
            <a:noAutofit/>
          </a:bodyPr>
          <a:lstStyle/>
          <a:p>
            <a:r>
              <a:rPr lang="fr-FR" altLang="en-US" sz="1800" dirty="0"/>
              <a:t>Opération extraordinaire</a:t>
            </a:r>
          </a:p>
          <a:p>
            <a:r>
              <a:rPr lang="fr-FR" altLang="en-US" sz="1800" dirty="0"/>
              <a:t>Action à risques </a:t>
            </a:r>
            <a:r>
              <a:rPr lang="fr-FR" altLang="en-US" sz="1800" i="1" dirty="0"/>
              <a:t>(car on n’a pas fait tout à fait pareil le produit)</a:t>
            </a:r>
          </a:p>
          <a:p>
            <a:r>
              <a:rPr lang="fr-FR" altLang="en-US" sz="1800" dirty="0"/>
              <a:t>Objectifs ambitieux</a:t>
            </a:r>
          </a:p>
        </p:txBody>
      </p:sp>
      <p:sp>
        <p:nvSpPr>
          <p:cNvPr id="41988" name="Rectangle 4"/>
          <p:cNvSpPr>
            <a:spLocks noChangeArrowheads="1"/>
          </p:cNvSpPr>
          <p:nvPr/>
        </p:nvSpPr>
        <p:spPr bwMode="auto">
          <a:xfrm>
            <a:off x="6096000" y="2901463"/>
            <a:ext cx="4009292" cy="1125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1989" name="Rectangle 5"/>
          <p:cNvSpPr>
            <a:spLocks noChangeArrowheads="1"/>
          </p:cNvSpPr>
          <p:nvPr/>
        </p:nvSpPr>
        <p:spPr bwMode="auto">
          <a:xfrm>
            <a:off x="6096000" y="4325817"/>
            <a:ext cx="4009292" cy="1125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1990" name="Rectangle 6"/>
          <p:cNvSpPr>
            <a:spLocks noChangeArrowheads="1"/>
          </p:cNvSpPr>
          <p:nvPr/>
        </p:nvSpPr>
        <p:spPr bwMode="auto">
          <a:xfrm>
            <a:off x="6096000" y="2901463"/>
            <a:ext cx="4009292" cy="1125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1991" name="Rectangle 7"/>
          <p:cNvSpPr>
            <a:spLocks noChangeArrowheads="1"/>
          </p:cNvSpPr>
          <p:nvPr/>
        </p:nvSpPr>
        <p:spPr bwMode="auto">
          <a:xfrm>
            <a:off x="4941277" y="2406163"/>
            <a:ext cx="5052646" cy="56856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83527" tIns="41031" rIns="83527" bIns="41031"/>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buClr>
                <a:schemeClr val="accent1"/>
              </a:buClr>
              <a:buSzPct val="75000"/>
              <a:buFont typeface="Monotype Sorts" pitchFamily="2" charset="2"/>
              <a:buChar char="l"/>
            </a:pPr>
            <a:r>
              <a:rPr lang="fr-FR" altLang="en-US" sz="1477" b="1" dirty="0">
                <a:latin typeface="Arial" panose="020B0604020202020204" pitchFamily="34" charset="0"/>
              </a:rPr>
              <a:t>Exigence de délais</a:t>
            </a:r>
          </a:p>
          <a:p>
            <a:pPr>
              <a:spcBef>
                <a:spcPct val="20000"/>
              </a:spcBef>
              <a:buClr>
                <a:schemeClr val="accent1"/>
              </a:buClr>
              <a:buSzPct val="75000"/>
              <a:buFont typeface="Monotype Sorts" pitchFamily="2" charset="2"/>
              <a:buChar char="l"/>
            </a:pPr>
            <a:r>
              <a:rPr lang="fr-FR" altLang="en-US" sz="1477" b="1" dirty="0">
                <a:latin typeface="Arial" panose="020B0604020202020204" pitchFamily="34" charset="0"/>
              </a:rPr>
              <a:t>Situation temporaire</a:t>
            </a:r>
          </a:p>
        </p:txBody>
      </p:sp>
      <p:sp>
        <p:nvSpPr>
          <p:cNvPr id="41992" name="Rectangle 8"/>
          <p:cNvSpPr>
            <a:spLocks noChangeArrowheads="1"/>
          </p:cNvSpPr>
          <p:nvPr/>
        </p:nvSpPr>
        <p:spPr bwMode="auto">
          <a:xfrm>
            <a:off x="4941277" y="3232640"/>
            <a:ext cx="5052646" cy="222152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83527" tIns="41031" rIns="83527" bIns="41031"/>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buClr>
                <a:schemeClr val="accent1"/>
              </a:buClr>
              <a:buSzPct val="75000"/>
              <a:buFont typeface="Monotype Sorts" pitchFamily="2" charset="2"/>
              <a:buChar char="l"/>
            </a:pPr>
            <a:r>
              <a:rPr lang="fr-FR" altLang="en-US" sz="1477" b="1" dirty="0">
                <a:latin typeface="Arial" panose="020B0604020202020204" pitchFamily="34" charset="0"/>
              </a:rPr>
              <a:t>Management d'une équipe pluridisciplinaire</a:t>
            </a:r>
          </a:p>
          <a:p>
            <a:pPr>
              <a:spcBef>
                <a:spcPct val="20000"/>
              </a:spcBef>
              <a:buClr>
                <a:schemeClr val="accent1"/>
              </a:buClr>
              <a:buSzPct val="75000"/>
              <a:buFont typeface="Monotype Sorts" pitchFamily="2" charset="2"/>
              <a:buChar char="l"/>
            </a:pPr>
            <a:r>
              <a:rPr lang="fr-FR" altLang="en-US" sz="1477" b="1" dirty="0">
                <a:latin typeface="Arial" panose="020B0604020202020204" pitchFamily="34" charset="0"/>
              </a:rPr>
              <a:t>Autorité reconnue</a:t>
            </a:r>
          </a:p>
          <a:p>
            <a:pPr lvl="1">
              <a:spcBef>
                <a:spcPct val="20000"/>
              </a:spcBef>
              <a:buClr>
                <a:schemeClr val="tx1"/>
              </a:buClr>
              <a:buSzPct val="75000"/>
              <a:buFont typeface="Wingdings" panose="05000000000000000000" pitchFamily="2" charset="2"/>
              <a:buChar char="Ä"/>
            </a:pPr>
            <a:r>
              <a:rPr lang="fr-FR" altLang="en-US" sz="1477" dirty="0">
                <a:latin typeface="Arial" panose="020B0604020202020204" pitchFamily="34" charset="0"/>
              </a:rPr>
              <a:t>Commanditaire : maître d'ouvrage</a:t>
            </a:r>
          </a:p>
          <a:p>
            <a:pPr lvl="1">
              <a:spcBef>
                <a:spcPct val="20000"/>
              </a:spcBef>
              <a:buClr>
                <a:schemeClr val="tx1"/>
              </a:buClr>
              <a:buSzPct val="75000"/>
              <a:buFont typeface="Wingdings" panose="05000000000000000000" pitchFamily="2" charset="2"/>
              <a:buChar char="Ä"/>
            </a:pPr>
            <a:r>
              <a:rPr lang="fr-FR" altLang="en-US" sz="1477" dirty="0">
                <a:latin typeface="Arial" panose="020B0604020202020204" pitchFamily="34" charset="0"/>
              </a:rPr>
              <a:t>Responsable : maître d'œuvre </a:t>
            </a:r>
          </a:p>
          <a:p>
            <a:pPr>
              <a:spcBef>
                <a:spcPct val="20000"/>
              </a:spcBef>
              <a:buClr>
                <a:schemeClr val="accent1"/>
              </a:buClr>
              <a:buSzPct val="75000"/>
              <a:buFont typeface="Monotype Sorts" pitchFamily="2" charset="2"/>
              <a:buChar char="l"/>
            </a:pPr>
            <a:r>
              <a:rPr lang="fr-FR" altLang="en-US" sz="1477" b="1" dirty="0">
                <a:latin typeface="Arial" panose="020B0604020202020204" pitchFamily="34" charset="0"/>
              </a:rPr>
              <a:t>Objectifs partagés</a:t>
            </a:r>
          </a:p>
          <a:p>
            <a:pPr lvl="1">
              <a:spcBef>
                <a:spcPct val="20000"/>
              </a:spcBef>
              <a:buClr>
                <a:schemeClr val="tx1"/>
              </a:buClr>
              <a:buSzPct val="75000"/>
              <a:buFont typeface="Wingdings" panose="05000000000000000000" pitchFamily="2" charset="2"/>
              <a:buChar char="Ä"/>
            </a:pPr>
            <a:r>
              <a:rPr lang="fr-FR" altLang="en-US" sz="1477" dirty="0">
                <a:latin typeface="Arial" panose="020B0604020202020204" pitchFamily="34" charset="0"/>
              </a:rPr>
              <a:t>Lettre de mission (</a:t>
            </a:r>
          </a:p>
          <a:p>
            <a:pPr>
              <a:spcBef>
                <a:spcPct val="20000"/>
              </a:spcBef>
              <a:buClr>
                <a:schemeClr val="accent1"/>
              </a:buClr>
              <a:buSzPct val="75000"/>
              <a:buFont typeface="Monotype Sorts" pitchFamily="2" charset="2"/>
              <a:buChar char="l"/>
            </a:pPr>
            <a:r>
              <a:rPr lang="fr-FR" altLang="en-US" sz="1477" b="1" dirty="0">
                <a:latin typeface="Arial" panose="020B0604020202020204" pitchFamily="34" charset="0"/>
              </a:rPr>
              <a:t>Transversalité maîtrisée</a:t>
            </a:r>
          </a:p>
          <a:p>
            <a:pPr lvl="1">
              <a:spcBef>
                <a:spcPct val="20000"/>
              </a:spcBef>
              <a:buClr>
                <a:schemeClr val="tx1"/>
              </a:buClr>
              <a:buSzPct val="75000"/>
              <a:buFont typeface="Wingdings" panose="05000000000000000000" pitchFamily="2" charset="2"/>
              <a:buChar char="Ä"/>
            </a:pPr>
            <a:r>
              <a:rPr lang="fr-FR" altLang="en-US" sz="1477" dirty="0">
                <a:latin typeface="Arial" panose="020B0604020202020204" pitchFamily="34" charset="0"/>
              </a:rPr>
              <a:t>Equipe et contributions négociées et officialisées</a:t>
            </a:r>
          </a:p>
        </p:txBody>
      </p:sp>
      <p:sp>
        <p:nvSpPr>
          <p:cNvPr id="41993" name="Rectangle 9"/>
          <p:cNvSpPr>
            <a:spLocks noChangeArrowheads="1"/>
          </p:cNvSpPr>
          <p:nvPr/>
        </p:nvSpPr>
        <p:spPr bwMode="auto">
          <a:xfrm>
            <a:off x="4941277" y="5720863"/>
            <a:ext cx="5052646" cy="33996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83527" tIns="41031" rIns="83527" bIns="41031"/>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buClr>
                <a:schemeClr val="accent1"/>
              </a:buClr>
              <a:buSzPct val="75000"/>
              <a:buFont typeface="Monotype Sorts" pitchFamily="2" charset="2"/>
              <a:buChar char="l"/>
            </a:pPr>
            <a:r>
              <a:rPr lang="fr-FR" altLang="en-US" sz="1477" b="1" dirty="0">
                <a:latin typeface="Arial" panose="020B0604020202020204" pitchFamily="34" charset="0"/>
              </a:rPr>
              <a:t>Adaptation des ressources aux objectifs</a:t>
            </a:r>
          </a:p>
        </p:txBody>
      </p:sp>
      <p:grpSp>
        <p:nvGrpSpPr>
          <p:cNvPr id="41994" name="Group 12"/>
          <p:cNvGrpSpPr>
            <a:grpSpLocks/>
          </p:cNvGrpSpPr>
          <p:nvPr/>
        </p:nvGrpSpPr>
        <p:grpSpPr bwMode="auto">
          <a:xfrm>
            <a:off x="1899139" y="1474177"/>
            <a:ext cx="1395046" cy="427892"/>
            <a:chOff x="256" y="826"/>
            <a:chExt cx="952" cy="292"/>
          </a:xfrm>
        </p:grpSpPr>
        <p:sp>
          <p:nvSpPr>
            <p:cNvPr id="42008" name="Oval 10"/>
            <p:cNvSpPr>
              <a:spLocks noChangeArrowheads="1"/>
            </p:cNvSpPr>
            <p:nvPr/>
          </p:nvSpPr>
          <p:spPr bwMode="auto">
            <a:xfrm>
              <a:off x="256" y="826"/>
              <a:ext cx="952" cy="292"/>
            </a:xfrm>
            <a:prstGeom prst="ellipse">
              <a:avLst/>
            </a:prstGeom>
            <a:solidFill>
              <a:srgbClr val="FCFEB9"/>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2009" name="Rectangle 11"/>
            <p:cNvSpPr>
              <a:spLocks noChangeArrowheads="1"/>
            </p:cNvSpPr>
            <p:nvPr/>
          </p:nvSpPr>
          <p:spPr bwMode="auto">
            <a:xfrm>
              <a:off x="295" y="858"/>
              <a:ext cx="88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3527" tIns="41031" rIns="83527" bIns="41031">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662" dirty="0">
                  <a:latin typeface="Arial" panose="020B0604020202020204" pitchFamily="34" charset="0"/>
                </a:rPr>
                <a:t>Mobilisation</a:t>
              </a:r>
            </a:p>
          </p:txBody>
        </p:sp>
      </p:grpSp>
      <p:grpSp>
        <p:nvGrpSpPr>
          <p:cNvPr id="41995" name="Group 15"/>
          <p:cNvGrpSpPr>
            <a:grpSpLocks/>
          </p:cNvGrpSpPr>
          <p:nvPr/>
        </p:nvGrpSpPr>
        <p:grpSpPr bwMode="auto">
          <a:xfrm>
            <a:off x="1899139" y="2476500"/>
            <a:ext cx="1395046" cy="427892"/>
            <a:chOff x="256" y="1510"/>
            <a:chExt cx="952" cy="292"/>
          </a:xfrm>
        </p:grpSpPr>
        <p:sp>
          <p:nvSpPr>
            <p:cNvPr id="42006" name="Oval 13"/>
            <p:cNvSpPr>
              <a:spLocks noChangeArrowheads="1"/>
            </p:cNvSpPr>
            <p:nvPr/>
          </p:nvSpPr>
          <p:spPr bwMode="auto">
            <a:xfrm>
              <a:off x="256" y="1510"/>
              <a:ext cx="952" cy="292"/>
            </a:xfrm>
            <a:prstGeom prst="ellipse">
              <a:avLst/>
            </a:prstGeom>
            <a:solidFill>
              <a:srgbClr val="FCFEB9"/>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2007" name="Rectangle 14"/>
            <p:cNvSpPr>
              <a:spLocks noChangeArrowheads="1"/>
            </p:cNvSpPr>
            <p:nvPr/>
          </p:nvSpPr>
          <p:spPr bwMode="auto">
            <a:xfrm>
              <a:off x="411" y="1542"/>
              <a:ext cx="65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3527" tIns="41031" rIns="83527" bIns="41031">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662" dirty="0">
                  <a:latin typeface="Arial" panose="020B0604020202020204" pitchFamily="34" charset="0"/>
                </a:rPr>
                <a:t>Rapidité</a:t>
              </a:r>
            </a:p>
          </p:txBody>
        </p:sp>
      </p:grpSp>
      <p:grpSp>
        <p:nvGrpSpPr>
          <p:cNvPr id="41996" name="Group 18"/>
          <p:cNvGrpSpPr>
            <a:grpSpLocks/>
          </p:cNvGrpSpPr>
          <p:nvPr/>
        </p:nvGrpSpPr>
        <p:grpSpPr bwMode="auto">
          <a:xfrm>
            <a:off x="1899139" y="4129454"/>
            <a:ext cx="1395046" cy="427892"/>
            <a:chOff x="256" y="2638"/>
            <a:chExt cx="952" cy="292"/>
          </a:xfrm>
        </p:grpSpPr>
        <p:sp>
          <p:nvSpPr>
            <p:cNvPr id="42004" name="Oval 16"/>
            <p:cNvSpPr>
              <a:spLocks noChangeArrowheads="1"/>
            </p:cNvSpPr>
            <p:nvPr/>
          </p:nvSpPr>
          <p:spPr bwMode="auto">
            <a:xfrm>
              <a:off x="256" y="2638"/>
              <a:ext cx="952" cy="292"/>
            </a:xfrm>
            <a:prstGeom prst="ellipse">
              <a:avLst/>
            </a:prstGeom>
            <a:solidFill>
              <a:srgbClr val="FCFEB9"/>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2005" name="Rectangle 17"/>
            <p:cNvSpPr>
              <a:spLocks noChangeArrowheads="1"/>
            </p:cNvSpPr>
            <p:nvPr/>
          </p:nvSpPr>
          <p:spPr bwMode="auto">
            <a:xfrm>
              <a:off x="267" y="2670"/>
              <a:ext cx="94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3527" tIns="41031" rIns="83527" bIns="41031">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662">
                  <a:latin typeface="Arial" panose="020B0604020202020204" pitchFamily="34" charset="0"/>
                </a:rPr>
                <a:t>Coordination</a:t>
              </a:r>
            </a:p>
          </p:txBody>
        </p:sp>
      </p:grpSp>
      <p:grpSp>
        <p:nvGrpSpPr>
          <p:cNvPr id="41997" name="Group 21"/>
          <p:cNvGrpSpPr>
            <a:grpSpLocks/>
          </p:cNvGrpSpPr>
          <p:nvPr/>
        </p:nvGrpSpPr>
        <p:grpSpPr bwMode="auto">
          <a:xfrm>
            <a:off x="1899139" y="5676900"/>
            <a:ext cx="1395046" cy="427892"/>
            <a:chOff x="256" y="3694"/>
            <a:chExt cx="952" cy="292"/>
          </a:xfrm>
        </p:grpSpPr>
        <p:sp>
          <p:nvSpPr>
            <p:cNvPr id="42002" name="Oval 19"/>
            <p:cNvSpPr>
              <a:spLocks noChangeArrowheads="1"/>
            </p:cNvSpPr>
            <p:nvPr/>
          </p:nvSpPr>
          <p:spPr bwMode="auto">
            <a:xfrm>
              <a:off x="256" y="3694"/>
              <a:ext cx="952" cy="292"/>
            </a:xfrm>
            <a:prstGeom prst="ellipse">
              <a:avLst/>
            </a:prstGeom>
            <a:solidFill>
              <a:srgbClr val="FCFEB9"/>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2003" name="Rectangle 20"/>
            <p:cNvSpPr>
              <a:spLocks noChangeArrowheads="1"/>
            </p:cNvSpPr>
            <p:nvPr/>
          </p:nvSpPr>
          <p:spPr bwMode="auto">
            <a:xfrm>
              <a:off x="295" y="3726"/>
              <a:ext cx="8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3527" tIns="41031" rIns="83527" bIns="41031">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662">
                  <a:latin typeface="Arial" panose="020B0604020202020204" pitchFamily="34" charset="0"/>
                </a:rPr>
                <a:t>Ressources</a:t>
              </a:r>
            </a:p>
          </p:txBody>
        </p:sp>
      </p:grpSp>
      <p:sp>
        <p:nvSpPr>
          <p:cNvPr id="41998" name="AutoShape 22"/>
          <p:cNvSpPr>
            <a:spLocks noChangeArrowheads="1"/>
          </p:cNvSpPr>
          <p:nvPr/>
        </p:nvSpPr>
        <p:spPr bwMode="auto">
          <a:xfrm>
            <a:off x="3851031" y="1403840"/>
            <a:ext cx="480646" cy="568569"/>
          </a:xfrm>
          <a:prstGeom prst="rightArrow">
            <a:avLst>
              <a:gd name="adj1" fmla="val 75000"/>
              <a:gd name="adj2" fmla="val 50014"/>
            </a:avLst>
          </a:prstGeom>
          <a:solidFill>
            <a:srgbClr val="C0FEF9"/>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1999" name="AutoShape 23"/>
          <p:cNvSpPr>
            <a:spLocks noChangeArrowheads="1"/>
          </p:cNvSpPr>
          <p:nvPr/>
        </p:nvSpPr>
        <p:spPr bwMode="auto">
          <a:xfrm>
            <a:off x="3851031" y="5606563"/>
            <a:ext cx="480646" cy="568569"/>
          </a:xfrm>
          <a:prstGeom prst="rightArrow">
            <a:avLst>
              <a:gd name="adj1" fmla="val 75000"/>
              <a:gd name="adj2" fmla="val 50014"/>
            </a:avLst>
          </a:prstGeom>
          <a:solidFill>
            <a:srgbClr val="C0FEF9"/>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2000" name="AutoShape 24"/>
          <p:cNvSpPr>
            <a:spLocks noChangeArrowheads="1"/>
          </p:cNvSpPr>
          <p:nvPr/>
        </p:nvSpPr>
        <p:spPr bwMode="auto">
          <a:xfrm>
            <a:off x="3851031" y="4059117"/>
            <a:ext cx="480646" cy="568569"/>
          </a:xfrm>
          <a:prstGeom prst="rightArrow">
            <a:avLst>
              <a:gd name="adj1" fmla="val 75000"/>
              <a:gd name="adj2" fmla="val 50014"/>
            </a:avLst>
          </a:prstGeom>
          <a:solidFill>
            <a:srgbClr val="C0FEF9"/>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42001" name="AutoShape 25"/>
          <p:cNvSpPr>
            <a:spLocks noChangeArrowheads="1"/>
          </p:cNvSpPr>
          <p:nvPr/>
        </p:nvSpPr>
        <p:spPr bwMode="auto">
          <a:xfrm>
            <a:off x="3851031" y="2406163"/>
            <a:ext cx="480646" cy="568569"/>
          </a:xfrm>
          <a:prstGeom prst="rightArrow">
            <a:avLst>
              <a:gd name="adj1" fmla="val 75000"/>
              <a:gd name="adj2" fmla="val 50014"/>
            </a:avLst>
          </a:prstGeom>
          <a:solidFill>
            <a:srgbClr val="C0FEF9"/>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Tree>
    <p:extLst>
      <p:ext uri="{BB962C8B-B14F-4D97-AF65-F5344CB8AC3E}">
        <p14:creationId xmlns:p14="http://schemas.microsoft.com/office/powerpoint/2010/main" val="153810778"/>
      </p:ext>
    </p:extLst>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EE8C03-B284-61B2-C3CB-59618B86E16A}"/>
              </a:ext>
            </a:extLst>
          </p:cNvPr>
          <p:cNvSpPr>
            <a:spLocks noGrp="1"/>
          </p:cNvSpPr>
          <p:nvPr>
            <p:ph type="title"/>
          </p:nvPr>
        </p:nvSpPr>
        <p:spPr>
          <a:xfrm>
            <a:off x="250371" y="365125"/>
            <a:ext cx="11103429" cy="1325563"/>
          </a:xfrm>
        </p:spPr>
        <p:txBody>
          <a:bodyPr>
            <a:normAutofit fontScale="90000"/>
          </a:bodyPr>
          <a:lstStyle/>
          <a:p>
            <a:r>
              <a:rPr lang="fr-FR" altLang="en-US" sz="4400" b="1" dirty="0">
                <a:highlight>
                  <a:srgbClr val="FFFF00"/>
                </a:highlight>
                <a:latin typeface="Times New Roman" panose="02020603050405020304" pitchFamily="18" charset="0"/>
                <a:cs typeface="Times New Roman" panose="02020603050405020304" pitchFamily="18" charset="0"/>
              </a:rPr>
              <a:t>Les avantages d'un fonctionnement par projet</a:t>
            </a:r>
            <a:br>
              <a:rPr lang="fr-FR" altLang="en-US" sz="4400" b="1" dirty="0">
                <a:latin typeface="Times New Roman" panose="02020603050405020304" pitchFamily="18" charset="0"/>
                <a:cs typeface="Times New Roman" panose="02020603050405020304" pitchFamily="18" charset="0"/>
              </a:rPr>
            </a:br>
            <a:r>
              <a:rPr lang="en-US" altLang="en-US" sz="4400" b="1" dirty="0">
                <a:latin typeface="Times New Roman" panose="02020603050405020304" pitchFamily="18" charset="0"/>
                <a:cs typeface="Times New Roman" panose="02020603050405020304" pitchFamily="18" charset="0"/>
              </a:rPr>
              <a:t>The advantages of a project-based operation</a:t>
            </a:r>
            <a:endParaRPr lang="fr-FR" dirty="0"/>
          </a:p>
        </p:txBody>
      </p:sp>
      <p:sp>
        <p:nvSpPr>
          <p:cNvPr id="3" name="Espace réservé du contenu 2">
            <a:extLst>
              <a:ext uri="{FF2B5EF4-FFF2-40B4-BE49-F238E27FC236}">
                <a16:creationId xmlns:a16="http://schemas.microsoft.com/office/drawing/2014/main" id="{1B14DB58-2B84-10E8-9E84-F6B7B654E6A6}"/>
              </a:ext>
            </a:extLst>
          </p:cNvPr>
          <p:cNvSpPr>
            <a:spLocks noGrp="1"/>
          </p:cNvSpPr>
          <p:nvPr>
            <p:ph sz="half" idx="1"/>
          </p:nvPr>
        </p:nvSpPr>
        <p:spPr>
          <a:xfrm>
            <a:off x="250371" y="1825625"/>
            <a:ext cx="5769429" cy="4351338"/>
          </a:xfrm>
        </p:spPr>
        <p:txBody>
          <a:bodyPr>
            <a:normAutofit/>
          </a:bodyPr>
          <a:lstStyle/>
          <a:p>
            <a:pPr marL="0" indent="0">
              <a:buNone/>
            </a:pPr>
            <a:r>
              <a:rPr lang="fr-FR" altLang="en-US" sz="2800" b="1" dirty="0">
                <a:highlight>
                  <a:srgbClr val="FFFF00"/>
                </a:highlight>
                <a:latin typeface="Times New Roman" panose="02020603050405020304" pitchFamily="18" charset="0"/>
                <a:cs typeface="Times New Roman" panose="02020603050405020304" pitchFamily="18" charset="0"/>
              </a:rPr>
              <a:t>Mobilisation</a:t>
            </a:r>
          </a:p>
          <a:p>
            <a:pPr marL="0" indent="0">
              <a:buNone/>
            </a:pPr>
            <a:r>
              <a:rPr lang="fr-FR" altLang="en-US" sz="2800" b="1" dirty="0">
                <a:highlight>
                  <a:srgbClr val="FFFF00"/>
                </a:highlight>
                <a:latin typeface="Times New Roman" panose="02020603050405020304" pitchFamily="18" charset="0"/>
                <a:cs typeface="Times New Roman" panose="02020603050405020304" pitchFamily="18" charset="0"/>
              </a:rPr>
              <a:t>Rapidité</a:t>
            </a:r>
          </a:p>
          <a:p>
            <a:pPr marL="0" indent="0">
              <a:buNone/>
            </a:pPr>
            <a:endParaRPr lang="fr-FR" altLang="en-US" sz="2800" dirty="0"/>
          </a:p>
          <a:p>
            <a:endParaRPr lang="fr-FR" dirty="0"/>
          </a:p>
        </p:txBody>
      </p:sp>
      <p:sp>
        <p:nvSpPr>
          <p:cNvPr id="4" name="Espace réservé du contenu 3">
            <a:extLst>
              <a:ext uri="{FF2B5EF4-FFF2-40B4-BE49-F238E27FC236}">
                <a16:creationId xmlns:a16="http://schemas.microsoft.com/office/drawing/2014/main" id="{8D8F344B-E856-8C3E-9B6B-131B9C600A08}"/>
              </a:ext>
            </a:extLst>
          </p:cNvPr>
          <p:cNvSpPr>
            <a:spLocks noGrp="1"/>
          </p:cNvSpPr>
          <p:nvPr>
            <p:ph sz="half" idx="2"/>
          </p:nvPr>
        </p:nvSpPr>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Mobilization</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Speed</a:t>
            </a:r>
            <a:r>
              <a:rPr lang="en-US" dirty="0">
                <a:latin typeface="Times New Roman" panose="02020603050405020304" pitchFamily="18" charset="0"/>
                <a:cs typeface="Times New Roman" panose="02020603050405020304" pitchFamily="18" charset="0"/>
              </a:rPr>
              <a:t>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0776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587568-79F7-A83B-F16F-38BFF3323EA3}"/>
              </a:ext>
            </a:extLst>
          </p:cNvPr>
          <p:cNvSpPr>
            <a:spLocks noGrp="1"/>
          </p:cNvSpPr>
          <p:nvPr>
            <p:ph type="title"/>
          </p:nvPr>
        </p:nvSpPr>
        <p:spPr>
          <a:xfrm>
            <a:off x="413657" y="288925"/>
            <a:ext cx="11658600" cy="1325563"/>
          </a:xfrm>
        </p:spPr>
        <p:txBody>
          <a:bodyPr>
            <a:normAutofit/>
          </a:bodyPr>
          <a:lstStyle/>
          <a:p>
            <a:r>
              <a:rPr lang="fr-FR" altLang="en-US" sz="3200" b="1" dirty="0">
                <a:latin typeface="Times New Roman" panose="02020603050405020304" pitchFamily="18" charset="0"/>
                <a:cs typeface="Times New Roman" panose="02020603050405020304" pitchFamily="18" charset="0"/>
              </a:rPr>
              <a:t>Les avantages d'un fonctionnement par projet</a:t>
            </a:r>
            <a:br>
              <a:rPr lang="fr-FR" altLang="en-US" sz="3200" b="1" dirty="0">
                <a:latin typeface="Times New Roman" panose="02020603050405020304" pitchFamily="18" charset="0"/>
                <a:cs typeface="Times New Roman" panose="02020603050405020304" pitchFamily="18" charset="0"/>
              </a:rPr>
            </a:br>
            <a:r>
              <a:rPr lang="en-US" altLang="en-US" sz="3200" b="1" dirty="0">
                <a:latin typeface="Times New Roman" panose="02020603050405020304" pitchFamily="18" charset="0"/>
                <a:cs typeface="Times New Roman" panose="02020603050405020304" pitchFamily="18" charset="0"/>
              </a:rPr>
              <a:t>The advantages of a project-based operation</a:t>
            </a: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0BE4A932-CDBB-03CB-0175-FE6B84A65765}"/>
              </a:ext>
            </a:extLst>
          </p:cNvPr>
          <p:cNvSpPr>
            <a:spLocks noGrp="1"/>
          </p:cNvSpPr>
          <p:nvPr>
            <p:ph sz="half" idx="1"/>
          </p:nvPr>
        </p:nvSpPr>
        <p:spPr>
          <a:xfrm>
            <a:off x="0" y="1825625"/>
            <a:ext cx="6019800" cy="4351338"/>
          </a:xfrm>
        </p:spPr>
        <p:txBody>
          <a:bodyPr>
            <a:normAutofit/>
          </a:bodyPr>
          <a:lstStyle/>
          <a:p>
            <a:pPr marL="0" indent="0">
              <a:buNone/>
            </a:pPr>
            <a:r>
              <a:rPr lang="fr-FR" b="1" dirty="0">
                <a:highlight>
                  <a:srgbClr val="FFFF00"/>
                </a:highlight>
                <a:latin typeface="Times New Roman" panose="02020603050405020304" pitchFamily="18" charset="0"/>
                <a:cs typeface="Times New Roman" panose="02020603050405020304" pitchFamily="18" charset="0"/>
              </a:rPr>
              <a:t>Coordination</a:t>
            </a:r>
            <a:r>
              <a:rPr lang="fr-FR" dirty="0">
                <a:highlight>
                  <a:srgbClr val="FFFF00"/>
                </a:highlight>
                <a:latin typeface="Times New Roman" panose="02020603050405020304" pitchFamily="18" charset="0"/>
                <a:cs typeface="Times New Roman" panose="02020603050405020304" pitchFamily="18" charset="0"/>
              </a:rPr>
              <a:t> </a:t>
            </a:r>
          </a:p>
          <a:p>
            <a:pPr marL="0" indent="0">
              <a:buNone/>
            </a:pPr>
            <a:endParaRPr lang="fr-FR" dirty="0"/>
          </a:p>
        </p:txBody>
      </p:sp>
      <p:sp>
        <p:nvSpPr>
          <p:cNvPr id="4" name="Espace réservé du contenu 3">
            <a:extLst>
              <a:ext uri="{FF2B5EF4-FFF2-40B4-BE49-F238E27FC236}">
                <a16:creationId xmlns:a16="http://schemas.microsoft.com/office/drawing/2014/main" id="{A50019C8-2C64-E5DB-9A5F-1C54884F6325}"/>
              </a:ext>
            </a:extLst>
          </p:cNvPr>
          <p:cNvSpPr>
            <a:spLocks noGrp="1"/>
          </p:cNvSpPr>
          <p:nvPr>
            <p:ph sz="half" idx="2"/>
          </p:nvPr>
        </p:nvSpPr>
        <p:spPr/>
        <p:txBody>
          <a:bodyPr>
            <a:normAutofit/>
          </a:bodyPr>
          <a:lstStyle/>
          <a:p>
            <a:r>
              <a:rPr lang="en-US" dirty="0">
                <a:latin typeface="Times New Roman" panose="02020603050405020304" pitchFamily="18" charset="0"/>
                <a:cs typeface="Times New Roman" panose="02020603050405020304" pitchFamily="18" charset="0"/>
              </a:rPr>
              <a:t>Coordination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6089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1B1238-2E2F-DAF6-662D-F82F209FD9BD}"/>
              </a:ext>
            </a:extLst>
          </p:cNvPr>
          <p:cNvSpPr>
            <a:spLocks noGrp="1"/>
          </p:cNvSpPr>
          <p:nvPr>
            <p:ph type="title"/>
          </p:nvPr>
        </p:nvSpPr>
        <p:spPr>
          <a:xfrm>
            <a:off x="838199" y="365125"/>
            <a:ext cx="11168743" cy="766989"/>
          </a:xfrm>
        </p:spPr>
        <p:txBody>
          <a:bodyPr>
            <a:normAutofit fontScale="90000"/>
          </a:bodyPr>
          <a:lstStyle/>
          <a:p>
            <a:r>
              <a:rPr lang="fr-FR" altLang="en-US" sz="4400" b="1" dirty="0">
                <a:highlight>
                  <a:srgbClr val="FFFF00"/>
                </a:highlight>
                <a:latin typeface="Times New Roman" panose="02020603050405020304" pitchFamily="18" charset="0"/>
                <a:cs typeface="Times New Roman" panose="02020603050405020304" pitchFamily="18" charset="0"/>
              </a:rPr>
              <a:t>Les avantages d'un fonctionnement par projet</a:t>
            </a:r>
            <a:br>
              <a:rPr lang="fr-FR" altLang="en-US" sz="4400" b="1" dirty="0">
                <a:latin typeface="Times New Roman" panose="02020603050405020304" pitchFamily="18" charset="0"/>
                <a:cs typeface="Times New Roman" panose="02020603050405020304" pitchFamily="18" charset="0"/>
              </a:rPr>
            </a:br>
            <a:r>
              <a:rPr lang="en-US" altLang="en-US" sz="4400" b="1" dirty="0">
                <a:latin typeface="Times New Roman" panose="02020603050405020304" pitchFamily="18" charset="0"/>
                <a:cs typeface="Times New Roman" panose="02020603050405020304" pitchFamily="18" charset="0"/>
              </a:rPr>
              <a:t>The advantages of a project-based operation</a:t>
            </a:r>
            <a:endParaRPr lang="fr-FR" dirty="0"/>
          </a:p>
        </p:txBody>
      </p:sp>
      <p:sp>
        <p:nvSpPr>
          <p:cNvPr id="3" name="Espace réservé du contenu 2">
            <a:extLst>
              <a:ext uri="{FF2B5EF4-FFF2-40B4-BE49-F238E27FC236}">
                <a16:creationId xmlns:a16="http://schemas.microsoft.com/office/drawing/2014/main" id="{11C57AAD-1579-1BAE-C271-3B482B008731}"/>
              </a:ext>
            </a:extLst>
          </p:cNvPr>
          <p:cNvSpPr>
            <a:spLocks noGrp="1"/>
          </p:cNvSpPr>
          <p:nvPr>
            <p:ph sz="half" idx="1"/>
          </p:nvPr>
        </p:nvSpPr>
        <p:spPr/>
        <p:txBody>
          <a:bodyPr/>
          <a:lstStyle/>
          <a:p>
            <a:pPr marL="0" indent="0">
              <a:buNone/>
            </a:pPr>
            <a:r>
              <a:rPr lang="fr-FR" sz="3600" b="1" dirty="0">
                <a:highlight>
                  <a:srgbClr val="FFFF00"/>
                </a:highlight>
                <a:latin typeface="Times New Roman" panose="02020603050405020304" pitchFamily="18" charset="0"/>
                <a:cs typeface="Times New Roman" panose="02020603050405020304" pitchFamily="18" charset="0"/>
              </a:rPr>
              <a:t>Ressources </a:t>
            </a:r>
          </a:p>
          <a:p>
            <a:r>
              <a:rPr lang="fr-FR" altLang="en-US" sz="3600" dirty="0">
                <a:highlight>
                  <a:srgbClr val="FFFF00"/>
                </a:highlight>
                <a:latin typeface="Times New Roman" panose="02020603050405020304" pitchFamily="18" charset="0"/>
                <a:cs typeface="Times New Roman" panose="02020603050405020304" pitchFamily="18" charset="0"/>
              </a:rPr>
              <a:t>Adaptation des ressources aux objectifs</a:t>
            </a:r>
          </a:p>
          <a:p>
            <a:endParaRPr lang="fr-FR" dirty="0"/>
          </a:p>
        </p:txBody>
      </p:sp>
      <p:sp>
        <p:nvSpPr>
          <p:cNvPr id="4" name="Espace réservé du contenu 3">
            <a:extLst>
              <a:ext uri="{FF2B5EF4-FFF2-40B4-BE49-F238E27FC236}">
                <a16:creationId xmlns:a16="http://schemas.microsoft.com/office/drawing/2014/main" id="{927AE72D-3435-38A6-1107-712B0C0D7F82}"/>
              </a:ext>
            </a:extLst>
          </p:cNvPr>
          <p:cNvSpPr>
            <a:spLocks noGrp="1"/>
          </p:cNvSpPr>
          <p:nvPr>
            <p:ph sz="half" idx="2"/>
          </p:nvPr>
        </p:nvSpPr>
        <p:spPr/>
        <p:txBody>
          <a:bodyPr>
            <a:normAutofit/>
          </a:bodyPr>
          <a:lstStyle/>
          <a:p>
            <a:r>
              <a:rPr lang="en-US" sz="3600" b="1" dirty="0">
                <a:latin typeface="Times New Roman" panose="02020603050405020304" pitchFamily="18" charset="0"/>
                <a:cs typeface="Times New Roman" panose="02020603050405020304" pitchFamily="18" charset="0"/>
              </a:rPr>
              <a:t>Resources</a:t>
            </a:r>
            <a:r>
              <a:rPr lang="en-US" sz="3600" dirty="0">
                <a:latin typeface="Times New Roman" panose="02020603050405020304" pitchFamily="18" charset="0"/>
                <a:cs typeface="Times New Roman" panose="02020603050405020304" pitchFamily="18" charset="0"/>
              </a:rPr>
              <a:t> 
Matching resources to objectives</a:t>
            </a:r>
            <a:endParaRPr lang="fr-F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1824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BF8B05-BFF3-BD17-8A44-9409967CC37E}"/>
              </a:ext>
            </a:extLst>
          </p:cNvPr>
          <p:cNvSpPr>
            <a:spLocks noGrp="1"/>
          </p:cNvSpPr>
          <p:nvPr>
            <p:ph type="title"/>
          </p:nvPr>
        </p:nvSpPr>
        <p:spPr>
          <a:xfrm>
            <a:off x="0" y="365125"/>
            <a:ext cx="12192000" cy="1325563"/>
          </a:xfrm>
        </p:spPr>
        <p:txBody>
          <a:bodyPr>
            <a:normAutofit/>
          </a:bodyPr>
          <a:lstStyle/>
          <a:p>
            <a:r>
              <a:rPr lang="fr-FR" altLang="en-US" sz="4400" b="1" i="1" dirty="0">
                <a:highlight>
                  <a:srgbClr val="FFFF00"/>
                </a:highlight>
                <a:latin typeface="Times New Roman" panose="02020603050405020304" pitchFamily="18" charset="0"/>
                <a:cs typeface="Times New Roman" panose="02020603050405020304" pitchFamily="18" charset="0"/>
              </a:rPr>
              <a:t>Les 10 commandements du fonctionnement en projet </a:t>
            </a:r>
            <a:r>
              <a:rPr lang="en-US" altLang="en-US" b="1" i="1" dirty="0">
                <a:latin typeface="Times New Roman" panose="02020603050405020304" pitchFamily="18" charset="0"/>
                <a:cs typeface="Times New Roman" panose="02020603050405020304" pitchFamily="18" charset="0"/>
              </a:rPr>
              <a:t>The 10 commandments of project operation</a:t>
            </a:r>
            <a:endParaRPr lang="fr-FR" dirty="0"/>
          </a:p>
        </p:txBody>
      </p:sp>
      <p:sp>
        <p:nvSpPr>
          <p:cNvPr id="3" name="Espace réservé du contenu 2">
            <a:extLst>
              <a:ext uri="{FF2B5EF4-FFF2-40B4-BE49-F238E27FC236}">
                <a16:creationId xmlns:a16="http://schemas.microsoft.com/office/drawing/2014/main" id="{F5D23D05-94D4-936E-13A7-F62AD11BDCEE}"/>
              </a:ext>
            </a:extLst>
          </p:cNvPr>
          <p:cNvSpPr>
            <a:spLocks noGrp="1"/>
          </p:cNvSpPr>
          <p:nvPr>
            <p:ph sz="half" idx="1"/>
          </p:nvPr>
        </p:nvSpPr>
        <p:spPr>
          <a:xfrm>
            <a:off x="0" y="1825625"/>
            <a:ext cx="6019800" cy="4766244"/>
          </a:xfrm>
        </p:spPr>
        <p:txBody>
          <a:bodyPr>
            <a:normAutofit/>
          </a:bodyPr>
          <a:lstStyle/>
          <a:p>
            <a:pPr marL="457200" indent="-457200">
              <a:buAutoNum type="arabicPeriod"/>
            </a:pPr>
            <a:r>
              <a:rPr lang="fr-FR" altLang="en-US" sz="2800" dirty="0">
                <a:latin typeface="Times New Roman" panose="02020603050405020304" pitchFamily="18" charset="0"/>
                <a:cs typeface="Times New Roman" panose="02020603050405020304" pitchFamily="18" charset="0"/>
              </a:rPr>
              <a:t>Le maître d'ouvrage fixe les orientations générales du projet et avalise toute modification de ses objectifs </a:t>
            </a:r>
          </a:p>
          <a:p>
            <a:pPr marL="457200" indent="-457200">
              <a:buAutoNum type="arabicPeriod"/>
            </a:pPr>
            <a:r>
              <a:rPr lang="fr-FR" altLang="en-US" sz="2800" dirty="0">
                <a:latin typeface="Times New Roman" panose="02020603050405020304" pitchFamily="18" charset="0"/>
                <a:cs typeface="Times New Roman" panose="02020603050405020304" pitchFamily="18" charset="0"/>
              </a:rPr>
              <a:t>Le maître d'ouvrage est </a:t>
            </a:r>
            <a:r>
              <a:rPr lang="fr-FR" altLang="en-US" sz="2800" b="1" i="1" dirty="0">
                <a:latin typeface="Times New Roman" panose="02020603050405020304" pitchFamily="18" charset="0"/>
                <a:cs typeface="Times New Roman" panose="02020603050405020304" pitchFamily="18" charset="0"/>
              </a:rPr>
              <a:t>garant</a:t>
            </a:r>
            <a:r>
              <a:rPr lang="fr-FR" altLang="en-US" sz="2800" dirty="0">
                <a:latin typeface="Times New Roman" panose="02020603050405020304" pitchFamily="18" charset="0"/>
                <a:cs typeface="Times New Roman" panose="02020603050405020304" pitchFamily="18" charset="0"/>
              </a:rPr>
              <a:t> de la conformité du projet aux objectifs stratégiques et de sa rentabilité</a:t>
            </a:r>
          </a:p>
          <a:p>
            <a:endParaRPr lang="fr-FR" dirty="0"/>
          </a:p>
        </p:txBody>
      </p:sp>
      <p:sp>
        <p:nvSpPr>
          <p:cNvPr id="4" name="Espace réservé du contenu 3">
            <a:extLst>
              <a:ext uri="{FF2B5EF4-FFF2-40B4-BE49-F238E27FC236}">
                <a16:creationId xmlns:a16="http://schemas.microsoft.com/office/drawing/2014/main" id="{799A469A-49E4-233D-3EAA-FD3049690719}"/>
              </a:ext>
            </a:extLst>
          </p:cNvPr>
          <p:cNvSpPr>
            <a:spLocks noGrp="1"/>
          </p:cNvSpPr>
          <p:nvPr>
            <p:ph sz="half" idx="2"/>
          </p:nvPr>
        </p:nvSpPr>
        <p:spPr>
          <a:xfrm>
            <a:off x="6172200" y="1825625"/>
            <a:ext cx="6019800" cy="4351338"/>
          </a:xfrm>
        </p:spPr>
        <p:txBody>
          <a:bodyPr>
            <a:normAutofit/>
          </a:bodyPr>
          <a:lstStyle/>
          <a:p>
            <a:r>
              <a:rPr lang="en-US" dirty="0">
                <a:latin typeface="Times New Roman" panose="02020603050405020304" pitchFamily="18" charset="0"/>
                <a:cs typeface="Times New Roman" panose="02020603050405020304" pitchFamily="18" charset="0"/>
              </a:rPr>
              <a:t>The project owner sets the general guidelines of the project and endorses any modification of its objectives 
The project owner is responsible for ensuring that the project complies with the strategic objectives and that it is profitable</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5933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528BF-5301-242F-7234-D3135E435004}"/>
              </a:ext>
            </a:extLst>
          </p:cNvPr>
          <p:cNvSpPr>
            <a:spLocks noGrp="1"/>
          </p:cNvSpPr>
          <p:nvPr>
            <p:ph type="title"/>
          </p:nvPr>
        </p:nvSpPr>
        <p:spPr>
          <a:xfrm>
            <a:off x="109182" y="365125"/>
            <a:ext cx="12082818" cy="1325563"/>
          </a:xfrm>
        </p:spPr>
        <p:txBody>
          <a:bodyPr>
            <a:normAutofit/>
          </a:bodyPr>
          <a:lstStyle/>
          <a:p>
            <a:r>
              <a:rPr lang="fr-FR" altLang="en-US" sz="4400" b="1" i="1" dirty="0">
                <a:highlight>
                  <a:srgbClr val="FFFF00"/>
                </a:highlight>
                <a:latin typeface="Times New Roman" panose="02020603050405020304" pitchFamily="18" charset="0"/>
                <a:cs typeface="Times New Roman" panose="02020603050405020304" pitchFamily="18" charset="0"/>
              </a:rPr>
              <a:t>Les 10 commandements du fonctionnement en projet </a:t>
            </a:r>
            <a:r>
              <a:rPr lang="en-US" altLang="en-US" b="1" i="1" dirty="0">
                <a:latin typeface="Times New Roman" panose="02020603050405020304" pitchFamily="18" charset="0"/>
                <a:cs typeface="Times New Roman" panose="02020603050405020304" pitchFamily="18" charset="0"/>
              </a:rPr>
              <a:t>The 10 commandments of project operation</a:t>
            </a:r>
            <a:endParaRPr lang="fr-FR" dirty="0"/>
          </a:p>
        </p:txBody>
      </p:sp>
      <p:sp>
        <p:nvSpPr>
          <p:cNvPr id="3" name="Espace réservé du contenu 2">
            <a:extLst>
              <a:ext uri="{FF2B5EF4-FFF2-40B4-BE49-F238E27FC236}">
                <a16:creationId xmlns:a16="http://schemas.microsoft.com/office/drawing/2014/main" id="{63F82EEE-5A0A-BFF2-98C5-604E21D75DD6}"/>
              </a:ext>
            </a:extLst>
          </p:cNvPr>
          <p:cNvSpPr>
            <a:spLocks noGrp="1"/>
          </p:cNvSpPr>
          <p:nvPr>
            <p:ph sz="half" idx="1"/>
          </p:nvPr>
        </p:nvSpPr>
        <p:spPr>
          <a:xfrm>
            <a:off x="109182" y="1825625"/>
            <a:ext cx="5732061" cy="4351338"/>
          </a:xfrm>
        </p:spPr>
        <p:txBody>
          <a:bodyPr>
            <a:normAutofit/>
          </a:bodyPr>
          <a:lstStyle/>
          <a:p>
            <a:pPr marL="0" indent="0">
              <a:buNone/>
            </a:pPr>
            <a:r>
              <a:rPr lang="fr-FR" altLang="en-US" sz="2800" dirty="0">
                <a:latin typeface="Times New Roman" panose="02020603050405020304" pitchFamily="18" charset="0"/>
                <a:cs typeface="Times New Roman" panose="02020603050405020304" pitchFamily="18" charset="0"/>
              </a:rPr>
              <a:t>3. </a:t>
            </a:r>
            <a:r>
              <a:rPr lang="fr-FR" altLang="en-US" sz="2800" dirty="0">
                <a:highlight>
                  <a:srgbClr val="FFFF00"/>
                </a:highlight>
                <a:latin typeface="Times New Roman" panose="02020603050405020304" pitchFamily="18" charset="0"/>
                <a:cs typeface="Times New Roman" panose="02020603050405020304" pitchFamily="18" charset="0"/>
              </a:rPr>
              <a:t>Le maître d'ouvrage et le maître d'œuvre </a:t>
            </a:r>
            <a:r>
              <a:rPr lang="fr-FR" altLang="en-US" sz="2800" b="1" dirty="0">
                <a:highlight>
                  <a:srgbClr val="FFFF00"/>
                </a:highlight>
                <a:latin typeface="Times New Roman" panose="02020603050405020304" pitchFamily="18" charset="0"/>
                <a:cs typeface="Times New Roman" panose="02020603050405020304" pitchFamily="18" charset="0"/>
              </a:rPr>
              <a:t>doivent être séparées </a:t>
            </a:r>
          </a:p>
          <a:p>
            <a:pPr marL="0" indent="0">
              <a:buNone/>
            </a:pPr>
            <a:r>
              <a:rPr lang="fr-FR" altLang="en-US" sz="2800" dirty="0">
                <a:highlight>
                  <a:srgbClr val="FFFF00"/>
                </a:highlight>
                <a:latin typeface="Times New Roman" panose="02020603050405020304" pitchFamily="18" charset="0"/>
                <a:cs typeface="Times New Roman" panose="02020603050405020304" pitchFamily="18" charset="0"/>
              </a:rPr>
              <a:t>4. Le maître d'œuvre est garant de la tenue des objectifs du projet</a:t>
            </a:r>
          </a:p>
          <a:p>
            <a:pPr marL="0" indent="0">
              <a:buNone/>
            </a:pPr>
            <a:r>
              <a:rPr lang="fr-FR" altLang="en-US" sz="2800" dirty="0">
                <a:highlight>
                  <a:srgbClr val="FFFF00"/>
                </a:highlight>
                <a:latin typeface="Times New Roman" panose="02020603050405020304" pitchFamily="18" charset="0"/>
                <a:cs typeface="Times New Roman" panose="02020603050405020304" pitchFamily="18" charset="0"/>
              </a:rPr>
              <a:t>5. Le maître d'œuvre détermine le découpage de son projet en sous-projets avec des résultats intermédiaires et des dates-clés</a:t>
            </a:r>
          </a:p>
          <a:p>
            <a:endParaRPr lang="fr-FR" dirty="0"/>
          </a:p>
        </p:txBody>
      </p:sp>
      <p:sp>
        <p:nvSpPr>
          <p:cNvPr id="4" name="Espace réservé du contenu 3">
            <a:extLst>
              <a:ext uri="{FF2B5EF4-FFF2-40B4-BE49-F238E27FC236}">
                <a16:creationId xmlns:a16="http://schemas.microsoft.com/office/drawing/2014/main" id="{EC31720F-1B55-E56C-5DE7-05167DA417DA}"/>
              </a:ext>
            </a:extLst>
          </p:cNvPr>
          <p:cNvSpPr>
            <a:spLocks noGrp="1"/>
          </p:cNvSpPr>
          <p:nvPr>
            <p:ph sz="half" idx="2"/>
          </p:nvPr>
        </p:nvSpPr>
        <p:spPr>
          <a:xfrm>
            <a:off x="5841243" y="1825625"/>
            <a:ext cx="6241574" cy="4351338"/>
          </a:xfrm>
        </p:spPr>
        <p:txBody>
          <a:bodyPr>
            <a:normAutofit/>
          </a:bodyPr>
          <a:lstStyle/>
          <a:p>
            <a:pPr marL="0" indent="0">
              <a:buNone/>
            </a:pPr>
            <a:r>
              <a:rPr lang="en-US" dirty="0"/>
              <a:t>3.</a:t>
            </a:r>
            <a:r>
              <a:rPr lang="en-US" dirty="0">
                <a:latin typeface="Times New Roman" panose="02020603050405020304" pitchFamily="18" charset="0"/>
                <a:cs typeface="Times New Roman" panose="02020603050405020304" pitchFamily="18" charset="0"/>
              </a:rPr>
              <a:t>The project owner and the project manager must be separated 
4. The project manager is responsible for ensuring that the project's objectives are met 
5. The project manager determines the division of his project into sub-projects with intermediate results and key dates</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4195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CB49AC-DD3B-5879-F071-DAA0F3F8CA2D}"/>
              </a:ext>
            </a:extLst>
          </p:cNvPr>
          <p:cNvSpPr>
            <a:spLocks noGrp="1"/>
          </p:cNvSpPr>
          <p:nvPr>
            <p:ph type="title"/>
          </p:nvPr>
        </p:nvSpPr>
        <p:spPr>
          <a:xfrm>
            <a:off x="838200" y="365125"/>
            <a:ext cx="10515600" cy="658457"/>
          </a:xfrm>
        </p:spPr>
        <p:txBody>
          <a:bodyPr>
            <a:normAutofit fontScale="90000"/>
          </a:bodyPr>
          <a:lstStyle/>
          <a:p>
            <a:r>
              <a:rPr lang="fr-FR" dirty="0"/>
              <a:t>Suite </a:t>
            </a:r>
          </a:p>
        </p:txBody>
      </p:sp>
      <p:sp>
        <p:nvSpPr>
          <p:cNvPr id="3" name="Espace réservé du contenu 2">
            <a:extLst>
              <a:ext uri="{FF2B5EF4-FFF2-40B4-BE49-F238E27FC236}">
                <a16:creationId xmlns:a16="http://schemas.microsoft.com/office/drawing/2014/main" id="{0967A2F5-9BEF-D4FF-CF5E-D616BCCC480C}"/>
              </a:ext>
            </a:extLst>
          </p:cNvPr>
          <p:cNvSpPr>
            <a:spLocks noGrp="1"/>
          </p:cNvSpPr>
          <p:nvPr>
            <p:ph sz="half" idx="1"/>
          </p:nvPr>
        </p:nvSpPr>
        <p:spPr>
          <a:xfrm>
            <a:off x="109182" y="1119116"/>
            <a:ext cx="5910618" cy="5738884"/>
          </a:xfrm>
        </p:spPr>
        <p:txBody>
          <a:bodyPr>
            <a:normAutofit/>
          </a:bodyPr>
          <a:lstStyle/>
          <a:p>
            <a:pPr marL="457200" lvl="1" indent="0">
              <a:lnSpc>
                <a:spcPts val="3120"/>
              </a:lnSpc>
              <a:spcBef>
                <a:spcPts val="0"/>
              </a:spcBef>
              <a:buSzPct val="75000"/>
              <a:buNone/>
            </a:pPr>
            <a:r>
              <a:rPr lang="fr-FR" altLang="en-US" sz="2800" dirty="0">
                <a:latin typeface="Times New Roman" panose="02020603050405020304" pitchFamily="18" charset="0"/>
                <a:cs typeface="Times New Roman" panose="02020603050405020304" pitchFamily="18" charset="0"/>
              </a:rPr>
              <a:t>6. Le maître d'œuvre fait résoudre les problèmes à tous les niveaux.</a:t>
            </a:r>
          </a:p>
          <a:p>
            <a:pPr marL="457200" lvl="1" indent="0">
              <a:lnSpc>
                <a:spcPts val="3120"/>
              </a:lnSpc>
              <a:spcBef>
                <a:spcPts val="0"/>
              </a:spcBef>
              <a:buSzPct val="75000"/>
              <a:buNone/>
            </a:pPr>
            <a:endParaRPr lang="fr-FR" altLang="en-US" sz="2800" dirty="0">
              <a:latin typeface="Times New Roman" panose="02020603050405020304" pitchFamily="18" charset="0"/>
              <a:cs typeface="Times New Roman" panose="02020603050405020304" pitchFamily="18" charset="0"/>
            </a:endParaRPr>
          </a:p>
          <a:p>
            <a:pPr marL="457200" lvl="1" indent="0">
              <a:lnSpc>
                <a:spcPts val="3120"/>
              </a:lnSpc>
              <a:spcBef>
                <a:spcPts val="0"/>
              </a:spcBef>
              <a:buSzPct val="75000"/>
              <a:buNone/>
            </a:pPr>
            <a:r>
              <a:rPr lang="fr-FR" altLang="en-US" sz="2800" dirty="0">
                <a:latin typeface="Times New Roman" panose="02020603050405020304" pitchFamily="18" charset="0"/>
                <a:cs typeface="Times New Roman" panose="02020603050405020304" pitchFamily="18" charset="0"/>
              </a:rPr>
              <a:t>7.Chaque service contributeur est responsable vis-à-vis du maître d'œuvre des objectifs</a:t>
            </a:r>
          </a:p>
          <a:p>
            <a:pPr marL="457200" lvl="1" indent="0">
              <a:lnSpc>
                <a:spcPts val="3120"/>
              </a:lnSpc>
              <a:spcBef>
                <a:spcPts val="0"/>
              </a:spcBef>
              <a:buSzPct val="75000"/>
              <a:buNone/>
            </a:pPr>
            <a:endParaRPr lang="fr-FR" altLang="en-US" sz="2800" dirty="0">
              <a:latin typeface="Times New Roman" panose="02020603050405020304" pitchFamily="18" charset="0"/>
              <a:cs typeface="Times New Roman" panose="02020603050405020304" pitchFamily="18" charset="0"/>
            </a:endParaRPr>
          </a:p>
          <a:p>
            <a:pPr marL="457200" lvl="1" indent="0">
              <a:lnSpc>
                <a:spcPts val="3120"/>
              </a:lnSpc>
              <a:spcBef>
                <a:spcPts val="0"/>
              </a:spcBef>
              <a:buSzPct val="75000"/>
              <a:buNone/>
            </a:pPr>
            <a:r>
              <a:rPr lang="fr-FR" altLang="en-US" sz="2800" dirty="0">
                <a:latin typeface="Times New Roman" panose="02020603050405020304" pitchFamily="18" charset="0"/>
                <a:cs typeface="Times New Roman" panose="02020603050405020304" pitchFamily="18" charset="0"/>
              </a:rPr>
              <a:t>8.Chaque contributeur informe systématiquement le maître d'œuvre. </a:t>
            </a:r>
            <a:endParaRPr lang="fr-FR" dirty="0"/>
          </a:p>
        </p:txBody>
      </p:sp>
      <p:sp>
        <p:nvSpPr>
          <p:cNvPr id="4" name="Espace réservé du contenu 3">
            <a:extLst>
              <a:ext uri="{FF2B5EF4-FFF2-40B4-BE49-F238E27FC236}">
                <a16:creationId xmlns:a16="http://schemas.microsoft.com/office/drawing/2014/main" id="{41E57544-5CF7-E8BA-54E5-059FD6760E3C}"/>
              </a:ext>
            </a:extLst>
          </p:cNvPr>
          <p:cNvSpPr>
            <a:spLocks noGrp="1"/>
          </p:cNvSpPr>
          <p:nvPr>
            <p:ph sz="half" idx="2"/>
          </p:nvPr>
        </p:nvSpPr>
        <p:spPr>
          <a:xfrm>
            <a:off x="6172200" y="1023582"/>
            <a:ext cx="5181600" cy="5153381"/>
          </a:xfrm>
        </p:spPr>
        <p:txBody>
          <a:bodyPr>
            <a:normAutofit/>
          </a:bodyPr>
          <a:lstStyle/>
          <a:p>
            <a:pPr marL="0" indent="0">
              <a:buNone/>
            </a:pPr>
            <a:r>
              <a:rPr lang="en-US" dirty="0">
                <a:effectLst/>
                <a:latin typeface="Segoe UI Web (West European)"/>
              </a:rPr>
              <a:t>6. The project manager has problems solved at all levels.</a:t>
            </a:r>
          </a:p>
          <a:p>
            <a:pPr marL="0" indent="0">
              <a:buNone/>
            </a:pPr>
            <a:r>
              <a:rPr lang="en-US" dirty="0">
                <a:effectLst/>
                <a:latin typeface="Segoe UI Web (West European)"/>
              </a:rPr>
              <a:t>7.Each contributing service shall be responsible to the project manager for the objectives </a:t>
            </a:r>
          </a:p>
          <a:p>
            <a:pPr marL="0" indent="0">
              <a:buNone/>
            </a:pPr>
            <a:r>
              <a:rPr lang="en-US" dirty="0">
                <a:effectLst/>
                <a:latin typeface="Segoe UI Web (West European)"/>
              </a:rPr>
              <a:t>8.Each contributor systematically informs the project manager.</a:t>
            </a:r>
          </a:p>
          <a:p>
            <a:endParaRPr lang="fr-FR" dirty="0"/>
          </a:p>
        </p:txBody>
      </p:sp>
    </p:spTree>
    <p:extLst>
      <p:ext uri="{BB962C8B-B14F-4D97-AF65-F5344CB8AC3E}">
        <p14:creationId xmlns:p14="http://schemas.microsoft.com/office/powerpoint/2010/main" val="3471890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D3FF31-07FE-B05B-8534-EC2B3E4CBB0F}"/>
              </a:ext>
            </a:extLst>
          </p:cNvPr>
          <p:cNvSpPr>
            <a:spLocks noGrp="1"/>
          </p:cNvSpPr>
          <p:nvPr>
            <p:ph type="title"/>
          </p:nvPr>
        </p:nvSpPr>
        <p:spPr>
          <a:xfrm>
            <a:off x="838200" y="365126"/>
            <a:ext cx="10515600" cy="571046"/>
          </a:xfrm>
        </p:spPr>
        <p:txBody>
          <a:bodyPr>
            <a:normAutofit fontScale="90000"/>
          </a:bodyPr>
          <a:lstStyle/>
          <a:p>
            <a:r>
              <a:rPr lang="fr-FR" dirty="0"/>
              <a:t>Suite </a:t>
            </a:r>
          </a:p>
        </p:txBody>
      </p:sp>
      <p:sp>
        <p:nvSpPr>
          <p:cNvPr id="3" name="Espace réservé du contenu 2">
            <a:extLst>
              <a:ext uri="{FF2B5EF4-FFF2-40B4-BE49-F238E27FC236}">
                <a16:creationId xmlns:a16="http://schemas.microsoft.com/office/drawing/2014/main" id="{F3921E0E-29CE-CCE6-70C2-B26F23298A30}"/>
              </a:ext>
            </a:extLst>
          </p:cNvPr>
          <p:cNvSpPr>
            <a:spLocks noGrp="1"/>
          </p:cNvSpPr>
          <p:nvPr>
            <p:ph sz="half" idx="1"/>
          </p:nvPr>
        </p:nvSpPr>
        <p:spPr>
          <a:xfrm>
            <a:off x="0" y="936172"/>
            <a:ext cx="5606143" cy="5240791"/>
          </a:xfrm>
        </p:spPr>
        <p:txBody>
          <a:bodyPr/>
          <a:lstStyle/>
          <a:p>
            <a:pPr marL="457200" lvl="1" indent="0">
              <a:lnSpc>
                <a:spcPts val="3120"/>
              </a:lnSpc>
              <a:spcBef>
                <a:spcPts val="0"/>
              </a:spcBef>
              <a:buSzPct val="75000"/>
              <a:buNone/>
            </a:pPr>
            <a:r>
              <a:rPr lang="fr-FR" altLang="en-US" dirty="0">
                <a:highlight>
                  <a:srgbClr val="FFFF00"/>
                </a:highlight>
                <a:latin typeface="Times New Roman" panose="02020603050405020304" pitchFamily="18" charset="0"/>
                <a:cs typeface="Times New Roman" panose="02020603050405020304" pitchFamily="18" charset="0"/>
              </a:rPr>
              <a:t>9.</a:t>
            </a:r>
            <a:r>
              <a:rPr lang="fr-FR" altLang="en-US" dirty="0">
                <a:latin typeface="Times New Roman" panose="02020603050405020304" pitchFamily="18" charset="0"/>
                <a:cs typeface="Times New Roman" panose="02020603050405020304" pitchFamily="18" charset="0"/>
              </a:rPr>
              <a:t>Chaque contributeur communique sans contrainte avec les autres contributeurs du projet.</a:t>
            </a:r>
          </a:p>
          <a:p>
            <a:pPr marL="457200" lvl="1" indent="0">
              <a:lnSpc>
                <a:spcPts val="3120"/>
              </a:lnSpc>
              <a:spcBef>
                <a:spcPts val="0"/>
              </a:spcBef>
              <a:buSzPct val="75000"/>
              <a:buNone/>
            </a:pPr>
            <a:r>
              <a:rPr lang="fr-FR" altLang="en-US" dirty="0">
                <a:latin typeface="Times New Roman" panose="02020603050405020304" pitchFamily="18" charset="0"/>
                <a:cs typeface="Times New Roman" panose="02020603050405020304" pitchFamily="18" charset="0"/>
              </a:rPr>
              <a:t>10.Chaque responsable de centre de compétences </a:t>
            </a:r>
            <a:r>
              <a:rPr lang="fr-FR" altLang="en-US" b="1" dirty="0">
                <a:latin typeface="Times New Roman" panose="02020603050405020304" pitchFamily="18" charset="0"/>
                <a:cs typeface="Times New Roman" panose="02020603050405020304" pitchFamily="18" charset="0"/>
              </a:rPr>
              <a:t>garantit l'efficacité des moyens </a:t>
            </a:r>
            <a:endParaRPr lang="fr-FR" dirty="0"/>
          </a:p>
        </p:txBody>
      </p:sp>
      <p:sp>
        <p:nvSpPr>
          <p:cNvPr id="4" name="Espace réservé du contenu 3">
            <a:extLst>
              <a:ext uri="{FF2B5EF4-FFF2-40B4-BE49-F238E27FC236}">
                <a16:creationId xmlns:a16="http://schemas.microsoft.com/office/drawing/2014/main" id="{1BECFF30-ED55-933E-338E-4C8E25AC06FC}"/>
              </a:ext>
            </a:extLst>
          </p:cNvPr>
          <p:cNvSpPr>
            <a:spLocks noGrp="1"/>
          </p:cNvSpPr>
          <p:nvPr>
            <p:ph sz="half" idx="2"/>
          </p:nvPr>
        </p:nvSpPr>
        <p:spPr>
          <a:xfrm>
            <a:off x="5388429" y="936172"/>
            <a:ext cx="5965371" cy="5240791"/>
          </a:xfrm>
        </p:spPr>
        <p:txBody>
          <a:bodyPr/>
          <a:lstStyle/>
          <a:p>
            <a:r>
              <a:rPr lang="en-US" dirty="0">
                <a:latin typeface="Times New Roman" panose="02020603050405020304" pitchFamily="18" charset="0"/>
                <a:cs typeface="Times New Roman" panose="02020603050405020304" pitchFamily="18" charset="0"/>
              </a:rPr>
              <a:t>9.Each contributor communicates without constraint with the other contributors of the project.
10. Each competence </a:t>
            </a:r>
            <a:r>
              <a:rPr lang="en-US" dirty="0" err="1">
                <a:latin typeface="Times New Roman" panose="02020603050405020304" pitchFamily="18" charset="0"/>
                <a:cs typeface="Times New Roman" panose="02020603050405020304" pitchFamily="18" charset="0"/>
              </a:rPr>
              <a:t>centre</a:t>
            </a:r>
            <a:r>
              <a:rPr lang="en-US" dirty="0">
                <a:latin typeface="Times New Roman" panose="02020603050405020304" pitchFamily="18" charset="0"/>
                <a:cs typeface="Times New Roman" panose="02020603050405020304" pitchFamily="18" charset="0"/>
              </a:rPr>
              <a:t> manager guarantees the effectiveness of the resources</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3707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909228-8790-D30F-ACD5-CF7C62897106}"/>
              </a:ext>
            </a:extLst>
          </p:cNvPr>
          <p:cNvSpPr>
            <a:spLocks noGrp="1"/>
          </p:cNvSpPr>
          <p:nvPr>
            <p:ph type="title"/>
          </p:nvPr>
        </p:nvSpPr>
        <p:spPr>
          <a:xfrm>
            <a:off x="87086" y="365126"/>
            <a:ext cx="11266714" cy="429531"/>
          </a:xfrm>
        </p:spPr>
        <p:txBody>
          <a:bodyPr>
            <a:normAutofit fontScale="90000"/>
          </a:bodyPr>
          <a:lstStyle/>
          <a:p>
            <a:r>
              <a:rPr lang="fr-FR" altLang="en-US" sz="2800" dirty="0">
                <a:highlight>
                  <a:srgbClr val="FFFF00"/>
                </a:highlight>
                <a:latin typeface="Times New Roman" panose="02020603050405020304" pitchFamily="18" charset="0"/>
                <a:cs typeface="Times New Roman" panose="02020603050405020304" pitchFamily="18" charset="0"/>
              </a:rPr>
              <a:t>La communication est essentielle </a:t>
            </a:r>
            <a:r>
              <a:rPr lang="fr-FR" altLang="en-US" sz="2800" dirty="0">
                <a:latin typeface="Times New Roman" panose="02020603050405020304" pitchFamily="18" charset="0"/>
                <a:cs typeface="Times New Roman" panose="02020603050405020304" pitchFamily="18" charset="0"/>
              </a:rPr>
              <a:t>Communication </a:t>
            </a:r>
            <a:r>
              <a:rPr lang="fr-FR" altLang="en-US" sz="2800" dirty="0" err="1">
                <a:latin typeface="Times New Roman" panose="02020603050405020304" pitchFamily="18" charset="0"/>
                <a:cs typeface="Times New Roman" panose="02020603050405020304" pitchFamily="18" charset="0"/>
              </a:rPr>
              <a:t>is</a:t>
            </a:r>
            <a:r>
              <a:rPr lang="fr-FR" altLang="en-US" sz="2800" dirty="0">
                <a:latin typeface="Times New Roman" panose="02020603050405020304" pitchFamily="18" charset="0"/>
                <a:cs typeface="Times New Roman" panose="02020603050405020304" pitchFamily="18" charset="0"/>
              </a:rPr>
              <a:t> key</a:t>
            </a:r>
            <a:endParaRPr lang="fr-FR" sz="2800" dirty="0"/>
          </a:p>
        </p:txBody>
      </p:sp>
      <p:sp>
        <p:nvSpPr>
          <p:cNvPr id="3" name="Espace réservé du contenu 2">
            <a:extLst>
              <a:ext uri="{FF2B5EF4-FFF2-40B4-BE49-F238E27FC236}">
                <a16:creationId xmlns:a16="http://schemas.microsoft.com/office/drawing/2014/main" id="{D94A27FB-657F-CC62-933F-22B20E145D98}"/>
              </a:ext>
            </a:extLst>
          </p:cNvPr>
          <p:cNvSpPr>
            <a:spLocks noGrp="1"/>
          </p:cNvSpPr>
          <p:nvPr>
            <p:ph sz="half" idx="1"/>
          </p:nvPr>
        </p:nvSpPr>
        <p:spPr>
          <a:xfrm>
            <a:off x="838200" y="1197429"/>
            <a:ext cx="5181600" cy="4979534"/>
          </a:xfrm>
        </p:spPr>
        <p:txBody>
          <a:bodyPr>
            <a:normAutofit/>
          </a:bodyPr>
          <a:lstStyle/>
          <a:p>
            <a:r>
              <a:rPr lang="fr-FR" altLang="en-US" sz="2600" b="1" dirty="0">
                <a:solidFill>
                  <a:srgbClr val="7030A0"/>
                </a:solidFill>
                <a:latin typeface="Times New Roman" panose="02020603050405020304" pitchFamily="18" charset="0"/>
                <a:cs typeface="Times New Roman" panose="02020603050405020304" pitchFamily="18" charset="0"/>
              </a:rPr>
              <a:t>Application de la règle des 5 C</a:t>
            </a:r>
          </a:p>
          <a:p>
            <a:pPr lvl="1">
              <a:buSzPct val="75000"/>
            </a:pPr>
            <a:r>
              <a:rPr lang="fr-FR" altLang="en-US" sz="2600" dirty="0">
                <a:solidFill>
                  <a:srgbClr val="7030A0"/>
                </a:solidFill>
                <a:latin typeface="Times New Roman" panose="02020603050405020304" pitchFamily="18" charset="0"/>
                <a:cs typeface="Times New Roman" panose="02020603050405020304" pitchFamily="18" charset="0"/>
              </a:rPr>
              <a:t>Communiquer vers qui ?</a:t>
            </a:r>
          </a:p>
          <a:p>
            <a:pPr lvl="1">
              <a:buSzPct val="75000"/>
            </a:pPr>
            <a:r>
              <a:rPr lang="fr-FR" altLang="en-US" sz="2600" dirty="0">
                <a:solidFill>
                  <a:srgbClr val="7030A0"/>
                </a:solidFill>
                <a:latin typeface="Times New Roman" panose="02020603050405020304" pitchFamily="18" charset="0"/>
                <a:cs typeface="Times New Roman" panose="02020603050405020304" pitchFamily="18" charset="0"/>
              </a:rPr>
              <a:t>Communiquer pourquoi ?</a:t>
            </a:r>
          </a:p>
          <a:p>
            <a:pPr lvl="1">
              <a:buSzPct val="75000"/>
            </a:pPr>
            <a:r>
              <a:rPr lang="fr-FR" altLang="en-US" sz="2600" dirty="0">
                <a:solidFill>
                  <a:srgbClr val="7030A0"/>
                </a:solidFill>
                <a:latin typeface="Times New Roman" panose="02020603050405020304" pitchFamily="18" charset="0"/>
                <a:cs typeface="Times New Roman" panose="02020603050405020304" pitchFamily="18" charset="0"/>
              </a:rPr>
              <a:t>Communiquer quoi ?</a:t>
            </a:r>
          </a:p>
          <a:p>
            <a:endParaRPr lang="fr-FR" dirty="0"/>
          </a:p>
        </p:txBody>
      </p:sp>
      <p:sp>
        <p:nvSpPr>
          <p:cNvPr id="4" name="Espace réservé du contenu 3">
            <a:extLst>
              <a:ext uri="{FF2B5EF4-FFF2-40B4-BE49-F238E27FC236}">
                <a16:creationId xmlns:a16="http://schemas.microsoft.com/office/drawing/2014/main" id="{2C3DBA50-6117-53C9-45A2-8762E4BC83B5}"/>
              </a:ext>
            </a:extLst>
          </p:cNvPr>
          <p:cNvSpPr>
            <a:spLocks noGrp="1"/>
          </p:cNvSpPr>
          <p:nvPr>
            <p:ph sz="half" idx="2"/>
          </p:nvPr>
        </p:nvSpPr>
        <p:spPr>
          <a:xfrm>
            <a:off x="6172200" y="1197429"/>
            <a:ext cx="5932714" cy="4979534"/>
          </a:xfrm>
        </p:spPr>
        <p:txBody>
          <a:bodyPr>
            <a:normAutofit/>
          </a:bodyPr>
          <a:lstStyle/>
          <a:p>
            <a:r>
              <a:rPr lang="en-US" dirty="0">
                <a:solidFill>
                  <a:srgbClr val="FF0000"/>
                </a:solidFill>
                <a:latin typeface="Times New Roman" panose="02020603050405020304" pitchFamily="18" charset="0"/>
                <a:cs typeface="Times New Roman" panose="02020603050405020304" pitchFamily="18" charset="0"/>
              </a:rPr>
              <a:t>Application of the 5 C's rule</a:t>
            </a:r>
            <a:r>
              <a:rPr lang="en-US" dirty="0">
                <a:latin typeface="Times New Roman" panose="02020603050405020304" pitchFamily="18" charset="0"/>
                <a:cs typeface="Times New Roman" panose="02020603050405020304" pitchFamily="18" charset="0"/>
              </a:rPr>
              <a:t>
Communicate with whom?
Communicate why?
Communicate what?</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892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7DD153-5EF3-8337-25F1-731FF845E5FA}"/>
              </a:ext>
            </a:extLst>
          </p:cNvPr>
          <p:cNvSpPr>
            <a:spLocks noGrp="1"/>
          </p:cNvSpPr>
          <p:nvPr>
            <p:ph type="title"/>
          </p:nvPr>
        </p:nvSpPr>
        <p:spPr>
          <a:xfrm>
            <a:off x="76200" y="365126"/>
            <a:ext cx="11277600" cy="451304"/>
          </a:xfrm>
        </p:spPr>
        <p:txBody>
          <a:bodyPr>
            <a:normAutofit fontScale="90000"/>
          </a:bodyPr>
          <a:lstStyle/>
          <a:p>
            <a:r>
              <a:rPr lang="fr-FR" altLang="en-US" sz="2800" dirty="0">
                <a:highlight>
                  <a:srgbClr val="FFFF00"/>
                </a:highlight>
                <a:latin typeface="Times New Roman" panose="02020603050405020304" pitchFamily="18" charset="0"/>
                <a:cs typeface="Times New Roman" panose="02020603050405020304" pitchFamily="18" charset="0"/>
              </a:rPr>
              <a:t>La communication est essentielle           </a:t>
            </a:r>
            <a:r>
              <a:rPr lang="fr-FR" altLang="en-US" sz="2800" dirty="0">
                <a:latin typeface="Times New Roman" panose="02020603050405020304" pitchFamily="18" charset="0"/>
                <a:cs typeface="Times New Roman" panose="02020603050405020304" pitchFamily="18" charset="0"/>
              </a:rPr>
              <a:t>Communication </a:t>
            </a:r>
            <a:r>
              <a:rPr lang="fr-FR" altLang="en-US" sz="2800" dirty="0" err="1">
                <a:latin typeface="Times New Roman" panose="02020603050405020304" pitchFamily="18" charset="0"/>
                <a:cs typeface="Times New Roman" panose="02020603050405020304" pitchFamily="18" charset="0"/>
              </a:rPr>
              <a:t>is</a:t>
            </a:r>
            <a:r>
              <a:rPr lang="fr-FR" altLang="en-US" sz="2800" dirty="0">
                <a:latin typeface="Times New Roman" panose="02020603050405020304" pitchFamily="18" charset="0"/>
                <a:cs typeface="Times New Roman" panose="02020603050405020304" pitchFamily="18" charset="0"/>
              </a:rPr>
              <a:t> key</a:t>
            </a:r>
            <a:endParaRPr lang="fr-FR" sz="2800" dirty="0"/>
          </a:p>
        </p:txBody>
      </p:sp>
      <p:sp>
        <p:nvSpPr>
          <p:cNvPr id="3" name="Espace réservé du contenu 2">
            <a:extLst>
              <a:ext uri="{FF2B5EF4-FFF2-40B4-BE49-F238E27FC236}">
                <a16:creationId xmlns:a16="http://schemas.microsoft.com/office/drawing/2014/main" id="{DF1F6591-3653-59D3-3060-058E4788D9E5}"/>
              </a:ext>
            </a:extLst>
          </p:cNvPr>
          <p:cNvSpPr>
            <a:spLocks noGrp="1"/>
          </p:cNvSpPr>
          <p:nvPr>
            <p:ph sz="half" idx="1"/>
          </p:nvPr>
        </p:nvSpPr>
        <p:spPr>
          <a:xfrm>
            <a:off x="76200" y="947057"/>
            <a:ext cx="5943600" cy="5229906"/>
          </a:xfrm>
        </p:spPr>
        <p:txBody>
          <a:bodyPr/>
          <a:lstStyle/>
          <a:p>
            <a:pPr lvl="1">
              <a:buSzPct val="75000"/>
            </a:pPr>
            <a:r>
              <a:rPr lang="fr-FR" altLang="en-US" sz="2800" dirty="0">
                <a:solidFill>
                  <a:srgbClr val="7030A0"/>
                </a:solidFill>
                <a:latin typeface="Times New Roman" panose="02020603050405020304" pitchFamily="18" charset="0"/>
                <a:cs typeface="Times New Roman" panose="02020603050405020304" pitchFamily="18" charset="0"/>
              </a:rPr>
              <a:t>Communiquer quand ?</a:t>
            </a:r>
          </a:p>
          <a:p>
            <a:pPr lvl="1">
              <a:buSzPct val="75000"/>
            </a:pPr>
            <a:r>
              <a:rPr lang="fr-FR" altLang="en-US" sz="2800" dirty="0">
                <a:solidFill>
                  <a:srgbClr val="7030A0"/>
                </a:solidFill>
                <a:latin typeface="Times New Roman" panose="02020603050405020304" pitchFamily="18" charset="0"/>
                <a:cs typeface="Times New Roman" panose="02020603050405020304" pitchFamily="18" charset="0"/>
              </a:rPr>
              <a:t>Communiquer comment ?</a:t>
            </a:r>
          </a:p>
          <a:p>
            <a:pPr marL="0" indent="0">
              <a:buNone/>
            </a:pPr>
            <a:endParaRPr lang="fr-FR" dirty="0"/>
          </a:p>
        </p:txBody>
      </p:sp>
      <p:sp>
        <p:nvSpPr>
          <p:cNvPr id="4" name="Espace réservé du contenu 3">
            <a:extLst>
              <a:ext uri="{FF2B5EF4-FFF2-40B4-BE49-F238E27FC236}">
                <a16:creationId xmlns:a16="http://schemas.microsoft.com/office/drawing/2014/main" id="{8345455B-9764-D014-9052-868B9D221936}"/>
              </a:ext>
            </a:extLst>
          </p:cNvPr>
          <p:cNvSpPr>
            <a:spLocks noGrp="1"/>
          </p:cNvSpPr>
          <p:nvPr>
            <p:ph sz="half" idx="2"/>
          </p:nvPr>
        </p:nvSpPr>
        <p:spPr>
          <a:xfrm>
            <a:off x="6172200" y="816430"/>
            <a:ext cx="5181600" cy="5360533"/>
          </a:xfrm>
        </p:spPr>
        <p:txBody>
          <a:bodyPr/>
          <a:lstStyle/>
          <a:p>
            <a:r>
              <a:rPr lang="en-US" dirty="0">
                <a:latin typeface="Times New Roman" panose="02020603050405020304" pitchFamily="18" charset="0"/>
                <a:cs typeface="Times New Roman" panose="02020603050405020304" pitchFamily="18" charset="0"/>
              </a:rPr>
              <a:t>Communicate when?
How to communicate?</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1004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2B1E22-B7A3-4B8F-D323-9345FFB0D45A}"/>
              </a:ext>
            </a:extLst>
          </p:cNvPr>
          <p:cNvSpPr>
            <a:spLocks noGrp="1"/>
          </p:cNvSpPr>
          <p:nvPr>
            <p:ph type="title"/>
          </p:nvPr>
        </p:nvSpPr>
        <p:spPr>
          <a:xfrm>
            <a:off x="177421" y="1"/>
            <a:ext cx="11914495" cy="1690688"/>
          </a:xfrm>
        </p:spPr>
        <p:txBody>
          <a:bodyPr>
            <a:normAutofit/>
          </a:bodyPr>
          <a:lstStyle/>
          <a:p>
            <a:r>
              <a:rPr lang="fr-FR" altLang="en-US" sz="2800" b="1" dirty="0">
                <a:solidFill>
                  <a:srgbClr val="FF0000"/>
                </a:solidFill>
                <a:highlight>
                  <a:srgbClr val="FFFF00"/>
                </a:highlight>
              </a:rPr>
              <a:t>La gestion des risques </a:t>
            </a:r>
            <a:r>
              <a:rPr lang="fr-FR" altLang="en-US" sz="2800" b="1" dirty="0">
                <a:highlight>
                  <a:srgbClr val="FFFF00"/>
                </a:highlight>
              </a:rPr>
              <a:t>: </a:t>
            </a:r>
            <a:r>
              <a:rPr lang="fr-FR" altLang="en-US" sz="2800" b="1" i="1" dirty="0">
                <a:highlight>
                  <a:srgbClr val="FFFF00"/>
                </a:highlight>
              </a:rPr>
              <a:t>toujours le risque existe, jamais il y a zéro risque quelque soit le projet ou l’opération  </a:t>
            </a:r>
            <a:r>
              <a:rPr lang="en-US" altLang="en-US" sz="2800" b="1" i="1" dirty="0">
                <a:solidFill>
                  <a:srgbClr val="FF0000"/>
                </a:solidFill>
              </a:rPr>
              <a:t>Risk management</a:t>
            </a:r>
            <a:r>
              <a:rPr lang="en-US" altLang="en-US" sz="2800" b="1" i="1" dirty="0"/>
              <a:t>: always the risk exists, there is never zero risk whatever the project or operation</a:t>
            </a:r>
            <a:endParaRPr lang="fr-FR" sz="2800" dirty="0"/>
          </a:p>
        </p:txBody>
      </p:sp>
      <p:sp>
        <p:nvSpPr>
          <p:cNvPr id="3" name="Espace réservé du contenu 2">
            <a:extLst>
              <a:ext uri="{FF2B5EF4-FFF2-40B4-BE49-F238E27FC236}">
                <a16:creationId xmlns:a16="http://schemas.microsoft.com/office/drawing/2014/main" id="{A00DE522-029D-1C19-024A-BDD2ADA128FB}"/>
              </a:ext>
            </a:extLst>
          </p:cNvPr>
          <p:cNvSpPr>
            <a:spLocks noGrp="1"/>
          </p:cNvSpPr>
          <p:nvPr>
            <p:ph sz="half" idx="1"/>
          </p:nvPr>
        </p:nvSpPr>
        <p:spPr>
          <a:xfrm>
            <a:off x="177421" y="1825625"/>
            <a:ext cx="5842379" cy="4351338"/>
          </a:xfrm>
        </p:spPr>
        <p:txBody>
          <a:bodyPr/>
          <a:lstStyle/>
          <a:p>
            <a:pPr>
              <a:spcAft>
                <a:spcPct val="50000"/>
              </a:spcAft>
            </a:pPr>
            <a:r>
              <a:rPr lang="fr-FR" altLang="en-US" dirty="0">
                <a:highlight>
                  <a:srgbClr val="FFFF00"/>
                </a:highlight>
                <a:latin typeface="Times New Roman" panose="02020603050405020304" pitchFamily="18" charset="0"/>
                <a:cs typeface="Times New Roman" panose="02020603050405020304" pitchFamily="18" charset="0"/>
              </a:rPr>
              <a:t>La finalité de tous </a:t>
            </a:r>
            <a:r>
              <a:rPr lang="fr-FR" altLang="en-US" dirty="0">
                <a:solidFill>
                  <a:srgbClr val="FF0000"/>
                </a:solidFill>
                <a:highlight>
                  <a:srgbClr val="FFFF00"/>
                </a:highlight>
                <a:latin typeface="Times New Roman" panose="02020603050405020304" pitchFamily="18" charset="0"/>
                <a:cs typeface="Times New Roman" panose="02020603050405020304" pitchFamily="18" charset="0"/>
              </a:rPr>
              <a:t>les outils et méthodes</a:t>
            </a:r>
            <a:r>
              <a:rPr lang="fr-FR" altLang="en-US" dirty="0">
                <a:highlight>
                  <a:srgbClr val="FFFF00"/>
                </a:highlight>
                <a:latin typeface="Times New Roman" panose="02020603050405020304" pitchFamily="18" charset="0"/>
                <a:cs typeface="Times New Roman" panose="02020603050405020304" pitchFamily="18" charset="0"/>
              </a:rPr>
              <a:t> liés au management de projet, </a:t>
            </a:r>
          </a:p>
          <a:p>
            <a:pPr>
              <a:spcAft>
                <a:spcPct val="50000"/>
              </a:spcAft>
            </a:pPr>
            <a:r>
              <a:rPr lang="fr-FR" altLang="en-US" dirty="0">
                <a:highlight>
                  <a:srgbClr val="FFFF00"/>
                </a:highlight>
                <a:latin typeface="Times New Roman" panose="02020603050405020304" pitchFamily="18" charset="0"/>
                <a:cs typeface="Times New Roman" panose="02020603050405020304" pitchFamily="18" charset="0"/>
              </a:rPr>
              <a:t>Le chef de projet n'est donc pas nommé pour "</a:t>
            </a:r>
            <a:r>
              <a:rPr lang="fr-FR" altLang="en-US" dirty="0">
                <a:solidFill>
                  <a:srgbClr val="FF0000"/>
                </a:solidFill>
                <a:highlight>
                  <a:srgbClr val="FFFF00"/>
                </a:highlight>
                <a:latin typeface="Times New Roman" panose="02020603050405020304" pitchFamily="18" charset="0"/>
                <a:cs typeface="Times New Roman" panose="02020603050405020304" pitchFamily="18" charset="0"/>
              </a:rPr>
              <a:t>faire un planning</a:t>
            </a:r>
            <a:r>
              <a:rPr lang="fr-FR" altLang="en-US" dirty="0">
                <a:highlight>
                  <a:srgbClr val="FFFF00"/>
                </a:highlight>
                <a:latin typeface="Times New Roman" panose="02020603050405020304" pitchFamily="18" charset="0"/>
                <a:cs typeface="Times New Roman" panose="02020603050405020304" pitchFamily="18" charset="0"/>
              </a:rPr>
              <a:t>", mais </a:t>
            </a:r>
          </a:p>
          <a:p>
            <a:pPr marL="0" indent="0">
              <a:buNone/>
            </a:pPr>
            <a:endParaRPr lang="fr-FR" dirty="0"/>
          </a:p>
        </p:txBody>
      </p:sp>
      <p:sp>
        <p:nvSpPr>
          <p:cNvPr id="4" name="Espace réservé du contenu 3">
            <a:extLst>
              <a:ext uri="{FF2B5EF4-FFF2-40B4-BE49-F238E27FC236}">
                <a16:creationId xmlns:a16="http://schemas.microsoft.com/office/drawing/2014/main" id="{4FAF9DB9-CB68-421C-A2FA-320B607A0B45}"/>
              </a:ext>
            </a:extLst>
          </p:cNvPr>
          <p:cNvSpPr>
            <a:spLocks noGrp="1"/>
          </p:cNvSpPr>
          <p:nvPr>
            <p:ph sz="half" idx="2"/>
          </p:nvPr>
        </p:nvSpPr>
        <p:spPr>
          <a:xfrm>
            <a:off x="6172200" y="1825625"/>
            <a:ext cx="6019800" cy="4351338"/>
          </a:xfrm>
        </p:spPr>
        <p:txBody>
          <a:bodyPr/>
          <a:lstStyle/>
          <a:p>
            <a:r>
              <a:rPr lang="en-US" dirty="0">
                <a:latin typeface="Times New Roman" panose="02020603050405020304" pitchFamily="18" charset="0"/>
                <a:cs typeface="Times New Roman" panose="02020603050405020304" pitchFamily="18" charset="0"/>
              </a:rPr>
              <a:t>The purpose of all tools and methods related to project management 
The project manager is therefore not appointed to "make a schedule", but)</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4785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7D9D9-BD94-9168-5356-AFF3D3F2AD02}"/>
              </a:ext>
            </a:extLst>
          </p:cNvPr>
          <p:cNvSpPr>
            <a:spLocks noGrp="1"/>
          </p:cNvSpPr>
          <p:nvPr>
            <p:ph type="title"/>
          </p:nvPr>
        </p:nvSpPr>
        <p:spPr>
          <a:xfrm>
            <a:off x="122830" y="191069"/>
            <a:ext cx="11900848" cy="1499619"/>
          </a:xfrm>
        </p:spPr>
        <p:txBody>
          <a:bodyPr>
            <a:normAutofit/>
          </a:bodyPr>
          <a:lstStyle/>
          <a:p>
            <a:r>
              <a:rPr lang="fr-FR" altLang="en-US" sz="2800" b="1" dirty="0">
                <a:solidFill>
                  <a:srgbClr val="FF0000"/>
                </a:solidFill>
                <a:highlight>
                  <a:srgbClr val="FFFF00"/>
                </a:highlight>
              </a:rPr>
              <a:t>La gestion des risques </a:t>
            </a:r>
            <a:r>
              <a:rPr lang="fr-FR" altLang="en-US" sz="2800" b="1" dirty="0">
                <a:highlight>
                  <a:srgbClr val="FFFF00"/>
                </a:highlight>
              </a:rPr>
              <a:t>: </a:t>
            </a:r>
            <a:r>
              <a:rPr lang="fr-FR" altLang="en-US" sz="2800" b="1" i="1" dirty="0">
                <a:highlight>
                  <a:srgbClr val="FFFF00"/>
                </a:highlight>
              </a:rPr>
              <a:t>toujours le risque existe, jamais il y a zéro risque quelque soit le projet ou l’opération  </a:t>
            </a:r>
            <a:r>
              <a:rPr lang="en-US" altLang="en-US" sz="2800" b="1" i="1" dirty="0"/>
              <a:t>Risk management: always the risk exists, there is never zero risk whatever the project or operation</a:t>
            </a:r>
            <a:endParaRPr lang="fr-FR" sz="2800" dirty="0"/>
          </a:p>
        </p:txBody>
      </p:sp>
      <p:sp>
        <p:nvSpPr>
          <p:cNvPr id="3" name="Espace réservé du contenu 2">
            <a:extLst>
              <a:ext uri="{FF2B5EF4-FFF2-40B4-BE49-F238E27FC236}">
                <a16:creationId xmlns:a16="http://schemas.microsoft.com/office/drawing/2014/main" id="{738C8709-2C9A-75B7-9F02-B949033E34F3}"/>
              </a:ext>
            </a:extLst>
          </p:cNvPr>
          <p:cNvSpPr>
            <a:spLocks noGrp="1"/>
          </p:cNvSpPr>
          <p:nvPr>
            <p:ph sz="half" idx="1"/>
          </p:nvPr>
        </p:nvSpPr>
        <p:spPr>
          <a:xfrm>
            <a:off x="122830" y="1825625"/>
            <a:ext cx="5896970" cy="4351338"/>
          </a:xfrm>
        </p:spPr>
        <p:txBody>
          <a:bodyPr/>
          <a:lstStyle/>
          <a:p>
            <a:r>
              <a:rPr lang="fr-FR" altLang="en-US" dirty="0">
                <a:highlight>
                  <a:srgbClr val="FFFF00"/>
                </a:highlight>
                <a:latin typeface="Times New Roman" panose="02020603050405020304" pitchFamily="18" charset="0"/>
                <a:cs typeface="Times New Roman" panose="02020603050405020304" pitchFamily="18" charset="0"/>
              </a:rPr>
              <a:t>Il faut donc :</a:t>
            </a:r>
          </a:p>
          <a:p>
            <a:pPr lvl="1">
              <a:spcAft>
                <a:spcPct val="50000"/>
              </a:spcAft>
              <a:buSzPct val="75000"/>
            </a:pPr>
            <a:r>
              <a:rPr lang="fr-FR" altLang="en-US" dirty="0">
                <a:highlight>
                  <a:srgbClr val="FFFF00"/>
                </a:highlight>
                <a:latin typeface="Times New Roman" panose="02020603050405020304" pitchFamily="18" charset="0"/>
                <a:cs typeface="Times New Roman" panose="02020603050405020304" pitchFamily="18" charset="0"/>
              </a:rPr>
              <a:t>Développer la capacité d'analyse au préalable</a:t>
            </a:r>
          </a:p>
          <a:p>
            <a:pPr lvl="1">
              <a:buSzPct val="75000"/>
            </a:pPr>
            <a:r>
              <a:rPr lang="fr-FR" altLang="en-US" dirty="0">
                <a:highlight>
                  <a:srgbClr val="FFFF00"/>
                </a:highlight>
                <a:latin typeface="Times New Roman" panose="02020603050405020304" pitchFamily="18" charset="0"/>
                <a:cs typeface="Times New Roman" panose="02020603050405020304" pitchFamily="18" charset="0"/>
              </a:rPr>
              <a:t>Identifier et mettre en place</a:t>
            </a:r>
            <a:br>
              <a:rPr lang="fr-FR" altLang="en-US" dirty="0">
                <a:highlight>
                  <a:srgbClr val="FFFF00"/>
                </a:highlight>
                <a:latin typeface="Times New Roman" panose="02020603050405020304" pitchFamily="18" charset="0"/>
                <a:cs typeface="Times New Roman" panose="02020603050405020304" pitchFamily="18" charset="0"/>
              </a:rPr>
            </a:br>
            <a:r>
              <a:rPr lang="fr-FR" altLang="en-US" dirty="0">
                <a:highlight>
                  <a:srgbClr val="FFFF00"/>
                </a:highlight>
                <a:latin typeface="Times New Roman" panose="02020603050405020304" pitchFamily="18" charset="0"/>
                <a:cs typeface="Times New Roman" panose="02020603050405020304" pitchFamily="18" charset="0"/>
              </a:rPr>
              <a:t>les mesures préventives</a:t>
            </a:r>
            <a:endParaRPr lang="fr-FR" altLang="en-US" b="1" i="1" dirty="0">
              <a:highlight>
                <a:srgbClr val="FFFF00"/>
              </a:highlight>
              <a:latin typeface="Times New Roman" panose="02020603050405020304" pitchFamily="18" charset="0"/>
              <a:cs typeface="Times New Roman" panose="02020603050405020304" pitchFamily="18" charset="0"/>
            </a:endParaRPr>
          </a:p>
          <a:p>
            <a:endParaRPr lang="fr-FR" dirty="0"/>
          </a:p>
        </p:txBody>
      </p:sp>
      <p:sp>
        <p:nvSpPr>
          <p:cNvPr id="4" name="Espace réservé du contenu 3">
            <a:extLst>
              <a:ext uri="{FF2B5EF4-FFF2-40B4-BE49-F238E27FC236}">
                <a16:creationId xmlns:a16="http://schemas.microsoft.com/office/drawing/2014/main" id="{0DD364B4-F46C-1D15-4B37-723EEC0FB628}"/>
              </a:ext>
            </a:extLst>
          </p:cNvPr>
          <p:cNvSpPr>
            <a:spLocks noGrp="1"/>
          </p:cNvSpPr>
          <p:nvPr>
            <p:ph sz="half" idx="2"/>
          </p:nvPr>
        </p:nvSpPr>
        <p:spPr>
          <a:xfrm>
            <a:off x="5527343" y="1825625"/>
            <a:ext cx="6541827" cy="4841306"/>
          </a:xfrm>
        </p:spPr>
        <p:txBody>
          <a:bodyPr/>
          <a:lstStyle/>
          <a:p>
            <a:pPr marL="0" indent="0">
              <a:buNone/>
            </a:pPr>
            <a:r>
              <a:rPr lang="en-US" dirty="0"/>
              <a:t>It is therefore necessary to:
1.Build capacity of pre-analysis
2.Identify and implement preventive measures</a:t>
            </a:r>
            <a:endParaRPr lang="fr-FR" dirty="0"/>
          </a:p>
        </p:txBody>
      </p:sp>
    </p:spTree>
    <p:extLst>
      <p:ext uri="{BB962C8B-B14F-4D97-AF65-F5344CB8AC3E}">
        <p14:creationId xmlns:p14="http://schemas.microsoft.com/office/powerpoint/2010/main" val="762186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2290" name="Object 2">
            <a:hlinkClick r:id="" action="ppaction://ole?verb=0"/>
          </p:cNvPr>
          <p:cNvGraphicFramePr>
            <a:graphicFrameLocks/>
          </p:cNvGraphicFramePr>
          <p:nvPr/>
        </p:nvGraphicFramePr>
        <p:xfrm>
          <a:off x="6175132" y="3623897"/>
          <a:ext cx="3941885" cy="2286000"/>
        </p:xfrm>
        <a:graphic>
          <a:graphicData uri="http://schemas.openxmlformats.org/presentationml/2006/ole">
            <mc:AlternateContent xmlns:mc="http://schemas.openxmlformats.org/markup-compatibility/2006">
              <mc:Choice xmlns:v="urn:schemas-microsoft-com:vml" Requires="v">
                <p:oleObj spid="_x0000_s2057" name="Clip" r:id="rId4" imgW="4268520" imgH="2474640" progId="MS_ClipArt_Gallery.5">
                  <p:embed/>
                </p:oleObj>
              </mc:Choice>
              <mc:Fallback>
                <p:oleObj name="Clip" r:id="rId4" imgW="4268520" imgH="2474640" progId="MS_ClipArt_Gallery.5">
                  <p:embed/>
                  <p:pic>
                    <p:nvPicPr>
                      <p:cNvPr id="12290" name="Object 2">
                        <a:hlinkClick r:id="" action="ppaction://ole?verb=0"/>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5132" y="3623897"/>
                        <a:ext cx="394188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1" name="Rectangle 3"/>
          <p:cNvSpPr>
            <a:spLocks noGrp="1" noChangeArrowheads="1"/>
          </p:cNvSpPr>
          <p:nvPr>
            <p:ph type="title"/>
          </p:nvPr>
        </p:nvSpPr>
        <p:spPr>
          <a:xfrm>
            <a:off x="218363" y="274638"/>
            <a:ext cx="11832609" cy="1143000"/>
          </a:xfrm>
          <a:noFill/>
        </p:spPr>
        <p:txBody>
          <a:bodyPr>
            <a:noAutofit/>
          </a:bodyPr>
          <a:lstStyle/>
          <a:p>
            <a:pPr algn="ctr"/>
            <a:r>
              <a:rPr lang="fr-FR" altLang="en-US" sz="2800" b="1" dirty="0">
                <a:latin typeface="Times New Roman" panose="02020603050405020304" pitchFamily="18" charset="0"/>
                <a:cs typeface="Times New Roman" panose="02020603050405020304" pitchFamily="18" charset="0"/>
              </a:rPr>
              <a:t>Risk </a:t>
            </a:r>
          </a:p>
        </p:txBody>
      </p:sp>
      <p:sp>
        <p:nvSpPr>
          <p:cNvPr id="12292" name="Rectangle 4"/>
          <p:cNvSpPr>
            <a:spLocks noGrp="1" noChangeArrowheads="1"/>
          </p:cNvSpPr>
          <p:nvPr>
            <p:ph type="body" idx="4294967295"/>
          </p:nvPr>
        </p:nvSpPr>
        <p:spPr>
          <a:xfrm>
            <a:off x="141028" y="1143000"/>
            <a:ext cx="12050972" cy="5410200"/>
          </a:xfrm>
          <a:noFill/>
        </p:spPr>
        <p:txBody>
          <a:bodyPr>
            <a:noAutofit/>
          </a:bodyPr>
          <a:lstStyle/>
          <a:p>
            <a:pPr marL="0" indent="0">
              <a:spcAft>
                <a:spcPct val="50000"/>
              </a:spcAft>
              <a:buNone/>
            </a:pPr>
            <a:endParaRPr lang="fr-FR"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2135543"/>
      </p:ext>
    </p:extLst>
  </p:cSld>
  <p:clrMapOvr>
    <a:masterClrMapping/>
  </p:clrMapOvr>
  <p:transition>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35F79A-23E0-2E72-AC7B-8A77DD11C51B}"/>
              </a:ext>
            </a:extLst>
          </p:cNvPr>
          <p:cNvSpPr>
            <a:spLocks noGrp="1"/>
          </p:cNvSpPr>
          <p:nvPr>
            <p:ph type="title"/>
          </p:nvPr>
        </p:nvSpPr>
        <p:spPr>
          <a:xfrm>
            <a:off x="838200" y="365126"/>
            <a:ext cx="10515600" cy="658132"/>
          </a:xfrm>
        </p:spPr>
        <p:txBody>
          <a:bodyPr>
            <a:normAutofit/>
          </a:bodyPr>
          <a:lstStyle/>
          <a:p>
            <a:r>
              <a:rPr lang="fr-FR" altLang="en-US" sz="4000" dirty="0">
                <a:highlight>
                  <a:srgbClr val="FFFF00"/>
                </a:highlight>
                <a:latin typeface="Times New Roman" panose="02020603050405020304" pitchFamily="18" charset="0"/>
                <a:cs typeface="Times New Roman" panose="02020603050405020304" pitchFamily="18" charset="0"/>
              </a:rPr>
              <a:t>La typologie des risques </a:t>
            </a:r>
            <a:r>
              <a:rPr lang="fr-FR" altLang="en-US" sz="4000" dirty="0">
                <a:latin typeface="Times New Roman" panose="02020603050405020304" pitchFamily="18" charset="0"/>
                <a:cs typeface="Times New Roman" panose="02020603050405020304" pitchFamily="18" charset="0"/>
              </a:rPr>
              <a:t>The </a:t>
            </a:r>
            <a:r>
              <a:rPr lang="fr-FR" altLang="en-US" sz="4000" dirty="0" err="1">
                <a:latin typeface="Times New Roman" panose="02020603050405020304" pitchFamily="18" charset="0"/>
                <a:cs typeface="Times New Roman" panose="02020603050405020304" pitchFamily="18" charset="0"/>
              </a:rPr>
              <a:t>typology</a:t>
            </a:r>
            <a:r>
              <a:rPr lang="fr-FR" altLang="en-US" sz="4000" dirty="0">
                <a:latin typeface="Times New Roman" panose="02020603050405020304" pitchFamily="18" charset="0"/>
                <a:cs typeface="Times New Roman" panose="02020603050405020304" pitchFamily="18" charset="0"/>
              </a:rPr>
              <a:t> of </a:t>
            </a:r>
            <a:r>
              <a:rPr lang="fr-FR" altLang="en-US" sz="4000" dirty="0" err="1">
                <a:latin typeface="Times New Roman" panose="02020603050405020304" pitchFamily="18" charset="0"/>
                <a:cs typeface="Times New Roman" panose="02020603050405020304" pitchFamily="18" charset="0"/>
              </a:rPr>
              <a:t>risks</a:t>
            </a:r>
            <a:r>
              <a:rPr lang="fr-FR" altLang="en-US" sz="4000" dirty="0">
                <a:latin typeface="Times New Roman" panose="02020603050405020304" pitchFamily="18" charset="0"/>
                <a:cs typeface="Times New Roman" panose="02020603050405020304" pitchFamily="18" charset="0"/>
              </a:rPr>
              <a:t> </a:t>
            </a:r>
            <a:endParaRPr lang="fr-FR" sz="40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D936ECB7-2B2F-C1CE-AA46-A0AAFA6D1171}"/>
              </a:ext>
            </a:extLst>
          </p:cNvPr>
          <p:cNvSpPr>
            <a:spLocks noGrp="1"/>
          </p:cNvSpPr>
          <p:nvPr>
            <p:ph sz="half" idx="1"/>
          </p:nvPr>
        </p:nvSpPr>
        <p:spPr>
          <a:xfrm>
            <a:off x="150125" y="1251857"/>
            <a:ext cx="5869675" cy="4925106"/>
          </a:xfrm>
        </p:spPr>
        <p:txBody>
          <a:bodyPr>
            <a:normAutofit/>
          </a:bodyPr>
          <a:lstStyle/>
          <a:p>
            <a:pPr>
              <a:spcAft>
                <a:spcPct val="15000"/>
              </a:spcAft>
            </a:pPr>
            <a:r>
              <a:rPr lang="fr-FR" altLang="en-US" b="1" i="1" dirty="0">
                <a:solidFill>
                  <a:srgbClr val="FF0000"/>
                </a:solidFill>
                <a:highlight>
                  <a:srgbClr val="FFFF00"/>
                </a:highlight>
                <a:latin typeface="Times New Roman" panose="02020603050405020304" pitchFamily="18" charset="0"/>
                <a:cs typeface="Times New Roman" panose="02020603050405020304" pitchFamily="18" charset="0"/>
              </a:rPr>
              <a:t>Risques organisationnels</a:t>
            </a:r>
          </a:p>
          <a:p>
            <a:pPr marL="0" indent="0">
              <a:spcAft>
                <a:spcPct val="15000"/>
              </a:spcAft>
              <a:buNone/>
            </a:pPr>
            <a:r>
              <a:rPr lang="fr-FR" altLang="en-US" dirty="0">
                <a:highlight>
                  <a:srgbClr val="FFFF00"/>
                </a:highlight>
                <a:latin typeface="Times New Roman" panose="02020603050405020304" pitchFamily="18" charset="0"/>
                <a:cs typeface="Times New Roman" panose="02020603050405020304" pitchFamily="18" charset="0"/>
              </a:rPr>
              <a:t> </a:t>
            </a:r>
          </a:p>
          <a:p>
            <a:pPr>
              <a:spcAft>
                <a:spcPct val="15000"/>
              </a:spcAft>
            </a:pPr>
            <a:r>
              <a:rPr lang="fr-FR" altLang="en-US" b="1" i="1" dirty="0">
                <a:solidFill>
                  <a:srgbClr val="FF0000"/>
                </a:solidFill>
                <a:highlight>
                  <a:srgbClr val="FFFF00"/>
                </a:highlight>
                <a:latin typeface="Times New Roman" panose="02020603050405020304" pitchFamily="18" charset="0"/>
                <a:cs typeface="Times New Roman" panose="02020603050405020304" pitchFamily="18" charset="0"/>
              </a:rPr>
              <a:t>Risques de type humain</a:t>
            </a:r>
          </a:p>
          <a:p>
            <a:pPr marL="0" indent="0">
              <a:spcAft>
                <a:spcPct val="15000"/>
              </a:spcAft>
              <a:buNone/>
            </a:pPr>
            <a:r>
              <a:rPr lang="fr-FR" altLang="en-US" dirty="0">
                <a:highlight>
                  <a:srgbClr val="FFFF00"/>
                </a:highlight>
                <a:latin typeface="Times New Roman" panose="02020603050405020304" pitchFamily="18" charset="0"/>
                <a:cs typeface="Times New Roman" panose="02020603050405020304" pitchFamily="18" charset="0"/>
              </a:rPr>
              <a:t> </a:t>
            </a:r>
          </a:p>
          <a:p>
            <a:pPr marL="0" indent="0">
              <a:spcAft>
                <a:spcPct val="15000"/>
              </a:spcAft>
              <a:buNone/>
            </a:pPr>
            <a:r>
              <a:rPr lang="fr-FR" altLang="en-US" b="1" i="1" dirty="0">
                <a:solidFill>
                  <a:srgbClr val="FF0000"/>
                </a:solidFill>
                <a:highlight>
                  <a:srgbClr val="FFFF00"/>
                </a:highlight>
                <a:latin typeface="Times New Roman" panose="02020603050405020304" pitchFamily="18" charset="0"/>
                <a:cs typeface="Times New Roman" panose="02020603050405020304" pitchFamily="18" charset="0"/>
              </a:rPr>
              <a:t>Risques commerciaux et marketing</a:t>
            </a:r>
          </a:p>
          <a:p>
            <a:pPr marL="0" indent="0">
              <a:spcAft>
                <a:spcPct val="15000"/>
              </a:spcAft>
              <a:buNone/>
            </a:pPr>
            <a:r>
              <a:rPr lang="fr-FR" altLang="en-US" dirty="0">
                <a:highlight>
                  <a:srgbClr val="FFFF00"/>
                </a:highlight>
                <a:latin typeface="Times New Roman" panose="02020603050405020304" pitchFamily="18" charset="0"/>
                <a:cs typeface="Times New Roman" panose="02020603050405020304" pitchFamily="18" charset="0"/>
              </a:rPr>
              <a:t> </a:t>
            </a:r>
          </a:p>
          <a:p>
            <a:endParaRPr lang="fr-FR" dirty="0"/>
          </a:p>
        </p:txBody>
      </p:sp>
      <p:sp>
        <p:nvSpPr>
          <p:cNvPr id="4" name="Espace réservé du contenu 3">
            <a:extLst>
              <a:ext uri="{FF2B5EF4-FFF2-40B4-BE49-F238E27FC236}">
                <a16:creationId xmlns:a16="http://schemas.microsoft.com/office/drawing/2014/main" id="{E06E94FE-C79C-94A5-5464-8D3456EF3D39}"/>
              </a:ext>
            </a:extLst>
          </p:cNvPr>
          <p:cNvSpPr>
            <a:spLocks noGrp="1"/>
          </p:cNvSpPr>
          <p:nvPr>
            <p:ph sz="half" idx="2"/>
          </p:nvPr>
        </p:nvSpPr>
        <p:spPr>
          <a:xfrm>
            <a:off x="6172200" y="1251857"/>
            <a:ext cx="5869674" cy="5080704"/>
          </a:xfrm>
        </p:spPr>
        <p:txBody>
          <a:bodyPr>
            <a:normAutofit/>
          </a:bodyPr>
          <a:lstStyle/>
          <a:p>
            <a:r>
              <a:rPr lang="en-US" b="1" dirty="0">
                <a:latin typeface="Times New Roman" panose="02020603050405020304" pitchFamily="18" charset="0"/>
                <a:cs typeface="Times New Roman" panose="02020603050405020304" pitchFamily="18" charset="0"/>
              </a:rPr>
              <a:t>Corporate risks</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Human-like risks</a:t>
            </a:r>
            <a:r>
              <a:rPr lang="en-US" dirty="0">
                <a:latin typeface="Times New Roman" panose="02020603050405020304" pitchFamily="18" charset="0"/>
                <a:cs typeface="Times New Roman" panose="02020603050405020304" pitchFamily="18" charset="0"/>
              </a:rPr>
              <a:t>
Business and marketing risks...</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2029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EA26A-754F-0204-7C83-0F832B865337}"/>
              </a:ext>
            </a:extLst>
          </p:cNvPr>
          <p:cNvSpPr>
            <a:spLocks noGrp="1"/>
          </p:cNvSpPr>
          <p:nvPr>
            <p:ph type="title"/>
          </p:nvPr>
        </p:nvSpPr>
        <p:spPr>
          <a:xfrm>
            <a:off x="0" y="365126"/>
            <a:ext cx="11353800" cy="832304"/>
          </a:xfrm>
        </p:spPr>
        <p:txBody>
          <a:bodyPr/>
          <a:lstStyle/>
          <a:p>
            <a:r>
              <a:rPr lang="fr-FR" altLang="en-US" dirty="0">
                <a:highlight>
                  <a:srgbClr val="FFFF00"/>
                </a:highlight>
                <a:latin typeface="Times New Roman" panose="02020603050405020304" pitchFamily="18" charset="0"/>
                <a:cs typeface="Times New Roman" panose="02020603050405020304" pitchFamily="18" charset="0"/>
              </a:rPr>
              <a:t>La typologie des risques </a:t>
            </a:r>
            <a:r>
              <a:rPr lang="fr-FR" altLang="en-US" dirty="0">
                <a:latin typeface="Times New Roman" panose="02020603050405020304" pitchFamily="18" charset="0"/>
                <a:cs typeface="Times New Roman" panose="02020603050405020304" pitchFamily="18" charset="0"/>
              </a:rPr>
              <a:t>The </a:t>
            </a:r>
            <a:r>
              <a:rPr lang="fr-FR" altLang="en-US" dirty="0" err="1">
                <a:latin typeface="Times New Roman" panose="02020603050405020304" pitchFamily="18" charset="0"/>
                <a:cs typeface="Times New Roman" panose="02020603050405020304" pitchFamily="18" charset="0"/>
              </a:rPr>
              <a:t>typology</a:t>
            </a:r>
            <a:r>
              <a:rPr lang="fr-FR" altLang="en-US" dirty="0">
                <a:latin typeface="Times New Roman" panose="02020603050405020304" pitchFamily="18" charset="0"/>
                <a:cs typeface="Times New Roman" panose="02020603050405020304" pitchFamily="18" charset="0"/>
              </a:rPr>
              <a:t> of </a:t>
            </a:r>
            <a:r>
              <a:rPr lang="fr-FR" altLang="en-US" dirty="0" err="1">
                <a:latin typeface="Times New Roman" panose="02020603050405020304" pitchFamily="18" charset="0"/>
                <a:cs typeface="Times New Roman" panose="02020603050405020304" pitchFamily="18" charset="0"/>
              </a:rPr>
              <a:t>risks</a:t>
            </a:r>
            <a:r>
              <a:rPr lang="fr-FR" altLang="en-US" dirty="0">
                <a:latin typeface="Times New Roman" panose="02020603050405020304" pitchFamily="18" charset="0"/>
                <a:cs typeface="Times New Roman" panose="02020603050405020304" pitchFamily="18" charset="0"/>
              </a:rPr>
              <a:t> </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F7F90361-8DE0-256C-189B-08B60350D4A0}"/>
              </a:ext>
            </a:extLst>
          </p:cNvPr>
          <p:cNvSpPr>
            <a:spLocks noGrp="1"/>
          </p:cNvSpPr>
          <p:nvPr>
            <p:ph sz="half" idx="1"/>
          </p:nvPr>
        </p:nvSpPr>
        <p:spPr>
          <a:xfrm>
            <a:off x="163773" y="1825625"/>
            <a:ext cx="5856027" cy="4351338"/>
          </a:xfrm>
        </p:spPr>
        <p:txBody>
          <a:bodyPr/>
          <a:lstStyle/>
          <a:p>
            <a:pPr marL="0" indent="0">
              <a:spcAft>
                <a:spcPct val="15000"/>
              </a:spcAft>
              <a:buNone/>
            </a:pPr>
            <a:r>
              <a:rPr lang="fr-FR" altLang="en-US" b="1" i="1" dirty="0">
                <a:solidFill>
                  <a:srgbClr val="FF0000"/>
                </a:solidFill>
                <a:highlight>
                  <a:srgbClr val="FFFF00"/>
                </a:highlight>
                <a:latin typeface="Times New Roman" panose="02020603050405020304" pitchFamily="18" charset="0"/>
                <a:cs typeface="Times New Roman" panose="02020603050405020304" pitchFamily="18" charset="0"/>
              </a:rPr>
              <a:t>Risques techniques</a:t>
            </a:r>
          </a:p>
          <a:p>
            <a:pPr marL="0" indent="0">
              <a:spcAft>
                <a:spcPct val="15000"/>
              </a:spcAft>
              <a:buNone/>
            </a:pPr>
            <a:r>
              <a:rPr lang="fr-FR" altLang="en-US" dirty="0">
                <a:highlight>
                  <a:srgbClr val="FFFF00"/>
                </a:highlight>
                <a:latin typeface="Times New Roman" panose="02020603050405020304" pitchFamily="18" charset="0"/>
                <a:cs typeface="Times New Roman" panose="02020603050405020304" pitchFamily="18" charset="0"/>
              </a:rPr>
              <a:t>Normalisation, cohérence des spécifications, documentation...</a:t>
            </a:r>
          </a:p>
          <a:p>
            <a:pPr marL="0" indent="0">
              <a:spcAft>
                <a:spcPct val="15000"/>
              </a:spcAft>
              <a:buNone/>
            </a:pPr>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Risques liés à la maîtrise de la sous-traitance</a:t>
            </a:r>
          </a:p>
          <a:p>
            <a:pPr marL="0" indent="0">
              <a:spcAft>
                <a:spcPct val="15000"/>
              </a:spcAft>
              <a:buNone/>
            </a:pPr>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Risques juridiques</a:t>
            </a:r>
          </a:p>
          <a:p>
            <a:pPr marL="0" indent="0">
              <a:spcAft>
                <a:spcPct val="15000"/>
              </a:spcAft>
              <a:buNone/>
            </a:pPr>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Risques liés à la sécurité </a:t>
            </a:r>
          </a:p>
          <a:p>
            <a:endParaRPr lang="fr-FR" dirty="0"/>
          </a:p>
        </p:txBody>
      </p:sp>
      <p:sp>
        <p:nvSpPr>
          <p:cNvPr id="4" name="Espace réservé du contenu 3">
            <a:extLst>
              <a:ext uri="{FF2B5EF4-FFF2-40B4-BE49-F238E27FC236}">
                <a16:creationId xmlns:a16="http://schemas.microsoft.com/office/drawing/2014/main" id="{6A892198-FA60-5999-FCB2-DC36D3ABCD7D}"/>
              </a:ext>
            </a:extLst>
          </p:cNvPr>
          <p:cNvSpPr>
            <a:spLocks noGrp="1"/>
          </p:cNvSpPr>
          <p:nvPr>
            <p:ph sz="half" idx="2"/>
          </p:nvPr>
        </p:nvSpPr>
        <p:spPr>
          <a:xfrm>
            <a:off x="6172200" y="1480457"/>
            <a:ext cx="6019800" cy="4696506"/>
          </a:xfrm>
        </p:spPr>
        <p:txBody>
          <a:bodyPr/>
          <a:lstStyle/>
          <a:p>
            <a:r>
              <a:rPr lang="en-US" dirty="0">
                <a:solidFill>
                  <a:srgbClr val="FF0000"/>
                </a:solidFill>
                <a:latin typeface="Times New Roman" panose="02020603050405020304" pitchFamily="18" charset="0"/>
                <a:cs typeface="Times New Roman" panose="02020603050405020304" pitchFamily="18" charset="0"/>
              </a:rPr>
              <a:t>Technical risks</a:t>
            </a:r>
            <a:r>
              <a:rPr lang="en-US" dirty="0">
                <a:latin typeface="Times New Roman" panose="02020603050405020304" pitchFamily="18" charset="0"/>
                <a:cs typeface="Times New Roman" panose="02020603050405020304" pitchFamily="18" charset="0"/>
              </a:rPr>
              <a:t>
Standardization, consistency of specifications, documentation...
Risks related to the control of subcontracting
Legal risks
Security Risks</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3353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4CCDC-C703-EA76-1522-BD15CC580F2D}"/>
              </a:ext>
            </a:extLst>
          </p:cNvPr>
          <p:cNvSpPr>
            <a:spLocks noGrp="1"/>
          </p:cNvSpPr>
          <p:nvPr>
            <p:ph type="title"/>
          </p:nvPr>
        </p:nvSpPr>
        <p:spPr>
          <a:xfrm>
            <a:off x="191069" y="152401"/>
            <a:ext cx="11668835" cy="947056"/>
          </a:xfrm>
        </p:spPr>
        <p:txBody>
          <a:bodyPr>
            <a:normAutofit fontScale="90000"/>
          </a:bodyPr>
          <a:lstStyle/>
          <a:p>
            <a:r>
              <a:rPr lang="fr-FR" altLang="en-US" sz="4000" b="1" dirty="0">
                <a:highlight>
                  <a:srgbClr val="FFFF00"/>
                </a:highlight>
                <a:latin typeface="Times New Roman" panose="02020603050405020304" pitchFamily="18" charset="0"/>
                <a:cs typeface="Times New Roman" panose="02020603050405020304" pitchFamily="18" charset="0"/>
              </a:rPr>
              <a:t>Le principe : déclencher des actions </a:t>
            </a:r>
            <a:r>
              <a:rPr lang="fr-FR" altLang="en-US" sz="4000" b="1" dirty="0">
                <a:solidFill>
                  <a:srgbClr val="FF0000"/>
                </a:solidFill>
                <a:highlight>
                  <a:srgbClr val="FFFF00"/>
                </a:highlight>
                <a:latin typeface="Times New Roman" panose="02020603050405020304" pitchFamily="18" charset="0"/>
                <a:cs typeface="Times New Roman" panose="02020603050405020304" pitchFamily="18" charset="0"/>
              </a:rPr>
              <a:t>correctives </a:t>
            </a:r>
            <a:br>
              <a:rPr lang="fr-FR" altLang="en-US" sz="4000" b="1" dirty="0">
                <a:solidFill>
                  <a:srgbClr val="FF0000"/>
                </a:solidFill>
                <a:highlight>
                  <a:srgbClr val="FFFF00"/>
                </a:highlight>
                <a:latin typeface="Times New Roman" panose="02020603050405020304" pitchFamily="18" charset="0"/>
                <a:cs typeface="Times New Roman" panose="02020603050405020304" pitchFamily="18" charset="0"/>
              </a:rPr>
            </a:br>
            <a:r>
              <a:rPr lang="en-US" altLang="en-US" sz="4000" b="1" dirty="0">
                <a:latin typeface="Times New Roman" panose="02020603050405020304" pitchFamily="18" charset="0"/>
                <a:cs typeface="Times New Roman" panose="02020603050405020304" pitchFamily="18" charset="0"/>
              </a:rPr>
              <a:t>The principle: trigger corrective actions</a:t>
            </a:r>
            <a:endParaRPr lang="fr-FR" sz="4000" b="1" dirty="0">
              <a:latin typeface="Times New Roman" panose="02020603050405020304" pitchFamily="18" charset="0"/>
              <a:cs typeface="Times New Roman" panose="02020603050405020304" pitchFamily="18" charset="0"/>
            </a:endParaRPr>
          </a:p>
        </p:txBody>
      </p:sp>
      <p:graphicFrame>
        <p:nvGraphicFramePr>
          <p:cNvPr id="4" name="Espace réservé du contenu 3">
            <a:extLst>
              <a:ext uri="{FF2B5EF4-FFF2-40B4-BE49-F238E27FC236}">
                <a16:creationId xmlns:a16="http://schemas.microsoft.com/office/drawing/2014/main" id="{6DAF6C80-4CD3-D3E1-D1E8-5C63A6718C75}"/>
              </a:ext>
            </a:extLst>
          </p:cNvPr>
          <p:cNvGraphicFramePr>
            <a:graphicFrameLocks noGrp="1"/>
          </p:cNvGraphicFramePr>
          <p:nvPr>
            <p:ph idx="1"/>
            <p:extLst>
              <p:ext uri="{D42A27DB-BD31-4B8C-83A1-F6EECF244321}">
                <p14:modId xmlns:p14="http://schemas.microsoft.com/office/powerpoint/2010/main" val="1834419187"/>
              </p:ext>
            </p:extLst>
          </p:nvPr>
        </p:nvGraphicFramePr>
        <p:xfrm>
          <a:off x="191069" y="1962102"/>
          <a:ext cx="12000931" cy="3505200"/>
        </p:xfrm>
        <a:graphic>
          <a:graphicData uri="http://schemas.openxmlformats.org/drawingml/2006/table">
            <a:tbl>
              <a:tblPr firstRow="1" bandRow="1">
                <a:tableStyleId>{5C22544A-7EE6-4342-B048-85BDC9FD1C3A}</a:tableStyleId>
              </a:tblPr>
              <a:tblGrid>
                <a:gridCol w="5342624">
                  <a:extLst>
                    <a:ext uri="{9D8B030D-6E8A-4147-A177-3AD203B41FA5}">
                      <a16:colId xmlns:a16="http://schemas.microsoft.com/office/drawing/2014/main" val="3127803127"/>
                    </a:ext>
                  </a:extLst>
                </a:gridCol>
                <a:gridCol w="357791">
                  <a:extLst>
                    <a:ext uri="{9D8B030D-6E8A-4147-A177-3AD203B41FA5}">
                      <a16:colId xmlns:a16="http://schemas.microsoft.com/office/drawing/2014/main" val="2493709600"/>
                    </a:ext>
                  </a:extLst>
                </a:gridCol>
                <a:gridCol w="6300516">
                  <a:extLst>
                    <a:ext uri="{9D8B030D-6E8A-4147-A177-3AD203B41FA5}">
                      <a16:colId xmlns:a16="http://schemas.microsoft.com/office/drawing/2014/main" val="3875914155"/>
                    </a:ext>
                  </a:extLst>
                </a:gridCol>
              </a:tblGrid>
              <a:tr h="1831976">
                <a:tc>
                  <a:txBody>
                    <a:bodyPr/>
                    <a:lstStyle/>
                    <a:p>
                      <a:r>
                        <a:rPr lang="fr-FR" altLang="en-US" sz="2800" dirty="0">
                          <a:latin typeface="Times New Roman" panose="02020603050405020304" pitchFamily="18" charset="0"/>
                          <a:cs typeface="Times New Roman" panose="02020603050405020304" pitchFamily="18" charset="0"/>
                        </a:rPr>
                        <a:t>Nature</a:t>
                      </a:r>
                    </a:p>
                    <a:p>
                      <a:pPr marL="914400" lvl="1" indent="-457200">
                        <a:buSzPct val="75000"/>
                        <a:buFont typeface="Arial" panose="020B0604020202020204" pitchFamily="34" charset="0"/>
                        <a:buChar char="•"/>
                      </a:pPr>
                      <a:r>
                        <a:rPr lang="fr-FR" altLang="en-US" sz="2800" dirty="0">
                          <a:latin typeface="Times New Roman" panose="02020603050405020304" pitchFamily="18" charset="0"/>
                          <a:cs typeface="Times New Roman" panose="02020603050405020304" pitchFamily="18" charset="0"/>
                        </a:rPr>
                        <a:t>Réaffectation de moyens</a:t>
                      </a:r>
                    </a:p>
                    <a:p>
                      <a:pPr marL="914400" lvl="1" indent="-457200">
                        <a:buSzPct val="75000"/>
                        <a:buFont typeface="Arial" panose="020B0604020202020204" pitchFamily="34" charset="0"/>
                        <a:buChar char="•"/>
                      </a:pPr>
                      <a:r>
                        <a:rPr lang="fr-FR" altLang="en-US" sz="2800" dirty="0">
                          <a:latin typeface="Times New Roman" panose="02020603050405020304" pitchFamily="18" charset="0"/>
                          <a:cs typeface="Times New Roman" panose="02020603050405020304" pitchFamily="18" charset="0"/>
                        </a:rPr>
                        <a:t>Affectation de nouvelles ressources</a:t>
                      </a:r>
                    </a:p>
                    <a:p>
                      <a:pPr marL="914400" lvl="1" indent="-457200">
                        <a:buSzPct val="75000"/>
                        <a:buFont typeface="Arial" panose="020B0604020202020204" pitchFamily="34" charset="0"/>
                        <a:buChar char="•"/>
                      </a:pPr>
                      <a:r>
                        <a:rPr lang="fr-FR" altLang="en-US" sz="2800" dirty="0">
                          <a:latin typeface="Times New Roman" panose="02020603050405020304" pitchFamily="18" charset="0"/>
                          <a:cs typeface="Times New Roman" panose="02020603050405020304" pitchFamily="18" charset="0"/>
                        </a:rPr>
                        <a:t>Modification de la cible technique</a:t>
                      </a:r>
                    </a:p>
                    <a:p>
                      <a:endParaRPr lang="fr-FR" sz="2800" dirty="0"/>
                    </a:p>
                  </a:txBody>
                  <a:tcPr/>
                </a:tc>
                <a:tc>
                  <a:txBody>
                    <a:bodyPr/>
                    <a:lstStyle/>
                    <a:p>
                      <a:endParaRPr lang="fr-FR" sz="2800" dirty="0"/>
                    </a:p>
                  </a:txBody>
                  <a:tcPr/>
                </a:tc>
                <a:tc>
                  <a:txBody>
                    <a:bodyPr/>
                    <a:lstStyle/>
                    <a:p>
                      <a:pPr marL="457200" indent="-457200" algn="l">
                        <a:buFont typeface="Arial" panose="020B0604020202020204" pitchFamily="34" charset="0"/>
                        <a:buChar char="•"/>
                      </a:pPr>
                      <a:r>
                        <a:rPr lang="en-US" sz="3200" dirty="0"/>
                        <a:t>Nature</a:t>
                      </a:r>
                    </a:p>
                    <a:p>
                      <a:pPr marL="457200" indent="-457200" algn="l">
                        <a:buFont typeface="Arial" panose="020B0604020202020204" pitchFamily="34" charset="0"/>
                        <a:buChar char="•"/>
                      </a:pPr>
                      <a:endParaRPr lang="en-US" sz="3200" dirty="0"/>
                    </a:p>
                    <a:p>
                      <a:pPr marL="457200" indent="-457200" algn="l">
                        <a:buFont typeface="Arial" panose="020B0604020202020204" pitchFamily="34" charset="0"/>
                        <a:buChar char="•"/>
                      </a:pPr>
                      <a:r>
                        <a:rPr lang="en-US" sz="3200" dirty="0"/>
                        <a:t>Reallocation of resources
Allocation of new resources
Modification of the </a:t>
                      </a:r>
                    </a:p>
                    <a:p>
                      <a:pPr marL="457200" indent="-457200" algn="l">
                        <a:buFont typeface="Arial" panose="020B0604020202020204" pitchFamily="34" charset="0"/>
                        <a:buChar char="•"/>
                      </a:pPr>
                      <a:r>
                        <a:rPr lang="en-US" sz="3200" dirty="0"/>
                        <a:t>technical target
</a:t>
                      </a:r>
                      <a:endParaRPr lang="fr-FR" sz="3200" dirty="0"/>
                    </a:p>
                  </a:txBody>
                  <a:tcPr/>
                </a:tc>
                <a:extLst>
                  <a:ext uri="{0D108BD9-81ED-4DB2-BD59-A6C34878D82A}">
                    <a16:rowId xmlns:a16="http://schemas.microsoft.com/office/drawing/2014/main" val="4165847817"/>
                  </a:ext>
                </a:extLst>
              </a:tr>
            </a:tbl>
          </a:graphicData>
        </a:graphic>
      </p:graphicFrame>
      <p:graphicFrame>
        <p:nvGraphicFramePr>
          <p:cNvPr id="6" name="Object 2">
            <a:hlinkClick r:id="" action="ppaction://ole?verb=0"/>
            <a:extLst>
              <a:ext uri="{FF2B5EF4-FFF2-40B4-BE49-F238E27FC236}">
                <a16:creationId xmlns:a16="http://schemas.microsoft.com/office/drawing/2014/main" id="{E353121F-8D58-74DC-4A40-4C5ACFA94B47}"/>
              </a:ext>
            </a:extLst>
          </p:cNvPr>
          <p:cNvGraphicFramePr>
            <a:graphicFrameLocks/>
          </p:cNvGraphicFramePr>
          <p:nvPr>
            <p:extLst>
              <p:ext uri="{D42A27DB-BD31-4B8C-83A1-F6EECF244321}">
                <p14:modId xmlns:p14="http://schemas.microsoft.com/office/powerpoint/2010/main" val="3782121020"/>
              </p:ext>
            </p:extLst>
          </p:nvPr>
        </p:nvGraphicFramePr>
        <p:xfrm>
          <a:off x="9799093" y="1825625"/>
          <a:ext cx="2392907" cy="4351338"/>
        </p:xfrm>
        <a:graphic>
          <a:graphicData uri="http://schemas.openxmlformats.org/presentationml/2006/ole">
            <mc:AlternateContent xmlns:mc="http://schemas.openxmlformats.org/markup-compatibility/2006">
              <mc:Choice xmlns:v="urn:schemas-microsoft-com:vml" Requires="v">
                <p:oleObj spid="_x0000_s3082" name="Clip" r:id="rId3" imgW="3355920" imgH="4954320" progId="MS_ClipArt_Gallery.5">
                  <p:embed/>
                </p:oleObj>
              </mc:Choice>
              <mc:Fallback>
                <p:oleObj name="Clip" r:id="rId3" imgW="3355920" imgH="4954320" progId="MS_ClipArt_Gallery.5">
                  <p:embed/>
                  <p:pic>
                    <p:nvPicPr>
                      <p:cNvPr id="5" name="Object 2">
                        <a:hlinkClick r:id="" action="ppaction://ole?verb=0"/>
                        <a:extLst>
                          <a:ext uri="{FF2B5EF4-FFF2-40B4-BE49-F238E27FC236}">
                            <a16:creationId xmlns:a16="http://schemas.microsoft.com/office/drawing/2014/main" id="{F8A02268-7CD3-7AE8-8E74-8BBE6A1C8EF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9093" y="1825625"/>
                        <a:ext cx="2392907" cy="43513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8047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4CCDC-C703-EA76-1522-BD15CC580F2D}"/>
              </a:ext>
            </a:extLst>
          </p:cNvPr>
          <p:cNvSpPr>
            <a:spLocks noGrp="1"/>
          </p:cNvSpPr>
          <p:nvPr>
            <p:ph type="title"/>
          </p:nvPr>
        </p:nvSpPr>
        <p:spPr>
          <a:xfrm>
            <a:off x="191069" y="365125"/>
            <a:ext cx="11668835" cy="1325563"/>
          </a:xfrm>
        </p:spPr>
        <p:txBody>
          <a:bodyPr>
            <a:normAutofit/>
          </a:bodyPr>
          <a:lstStyle/>
          <a:p>
            <a:r>
              <a:rPr lang="fr-FR" altLang="en-US" sz="4000" dirty="0">
                <a:highlight>
                  <a:srgbClr val="FFFF00"/>
                </a:highlight>
                <a:latin typeface="Times New Roman" panose="02020603050405020304" pitchFamily="18" charset="0"/>
                <a:cs typeface="Times New Roman" panose="02020603050405020304" pitchFamily="18" charset="0"/>
              </a:rPr>
              <a:t>Le principe : déclencher des actions correctives </a:t>
            </a:r>
            <a:br>
              <a:rPr lang="fr-FR" altLang="en-US" sz="4000" dirty="0">
                <a:highlight>
                  <a:srgbClr val="FFFF00"/>
                </a:highlight>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The principle: trigger corrective actions</a:t>
            </a:r>
            <a:endParaRPr lang="fr-FR" sz="4000" dirty="0">
              <a:latin typeface="Times New Roman" panose="02020603050405020304" pitchFamily="18" charset="0"/>
              <a:cs typeface="Times New Roman" panose="02020603050405020304" pitchFamily="18" charset="0"/>
            </a:endParaRPr>
          </a:p>
        </p:txBody>
      </p:sp>
      <p:graphicFrame>
        <p:nvGraphicFramePr>
          <p:cNvPr id="4" name="Espace réservé du contenu 3">
            <a:extLst>
              <a:ext uri="{FF2B5EF4-FFF2-40B4-BE49-F238E27FC236}">
                <a16:creationId xmlns:a16="http://schemas.microsoft.com/office/drawing/2014/main" id="{6DAF6C80-4CD3-D3E1-D1E8-5C63A6718C75}"/>
              </a:ext>
            </a:extLst>
          </p:cNvPr>
          <p:cNvGraphicFramePr>
            <a:graphicFrameLocks noGrp="1"/>
          </p:cNvGraphicFramePr>
          <p:nvPr>
            <p:ph idx="1"/>
            <p:extLst>
              <p:ext uri="{D42A27DB-BD31-4B8C-83A1-F6EECF244321}">
                <p14:modId xmlns:p14="http://schemas.microsoft.com/office/powerpoint/2010/main" val="899468393"/>
              </p:ext>
            </p:extLst>
          </p:nvPr>
        </p:nvGraphicFramePr>
        <p:xfrm>
          <a:off x="191069" y="1973943"/>
          <a:ext cx="12000931" cy="7503842"/>
        </p:xfrm>
        <a:graphic>
          <a:graphicData uri="http://schemas.openxmlformats.org/drawingml/2006/table">
            <a:tbl>
              <a:tblPr firstRow="1" bandRow="1">
                <a:tableStyleId>{5C22544A-7EE6-4342-B048-85BDC9FD1C3A}</a:tableStyleId>
              </a:tblPr>
              <a:tblGrid>
                <a:gridCol w="5342624">
                  <a:extLst>
                    <a:ext uri="{9D8B030D-6E8A-4147-A177-3AD203B41FA5}">
                      <a16:colId xmlns:a16="http://schemas.microsoft.com/office/drawing/2014/main" val="3127803127"/>
                    </a:ext>
                  </a:extLst>
                </a:gridCol>
                <a:gridCol w="357791">
                  <a:extLst>
                    <a:ext uri="{9D8B030D-6E8A-4147-A177-3AD203B41FA5}">
                      <a16:colId xmlns:a16="http://schemas.microsoft.com/office/drawing/2014/main" val="2493709600"/>
                    </a:ext>
                  </a:extLst>
                </a:gridCol>
                <a:gridCol w="6300516">
                  <a:extLst>
                    <a:ext uri="{9D8B030D-6E8A-4147-A177-3AD203B41FA5}">
                      <a16:colId xmlns:a16="http://schemas.microsoft.com/office/drawing/2014/main" val="3875914155"/>
                    </a:ext>
                  </a:extLst>
                </a:gridCol>
              </a:tblGrid>
              <a:tr h="7503842">
                <a:tc>
                  <a:txBody>
                    <a:bodyPr/>
                    <a:lstStyle/>
                    <a:p>
                      <a:pPr>
                        <a:lnSpc>
                          <a:spcPts val="2880"/>
                        </a:lnSpc>
                        <a:spcAft>
                          <a:spcPct val="100000"/>
                        </a:spcAft>
                        <a:buSzPct val="75000"/>
                      </a:pPr>
                      <a:r>
                        <a:rPr lang="fr-FR" altLang="en-US" sz="2800" dirty="0">
                          <a:latin typeface="Times New Roman" panose="02020603050405020304" pitchFamily="18" charset="0"/>
                          <a:cs typeface="Times New Roman" panose="02020603050405020304" pitchFamily="18" charset="0"/>
                        </a:rPr>
                        <a:t>Validation suivant l'importance de ces actions</a:t>
                      </a:r>
                    </a:p>
                    <a:p>
                      <a:pPr lvl="1">
                        <a:lnSpc>
                          <a:spcPts val="2880"/>
                        </a:lnSpc>
                        <a:buSzPct val="75000"/>
                      </a:pPr>
                      <a:r>
                        <a:rPr lang="fr-FR" altLang="en-US" sz="2800" dirty="0">
                          <a:latin typeface="Times New Roman" panose="02020603050405020304" pitchFamily="18" charset="0"/>
                          <a:cs typeface="Times New Roman" panose="02020603050405020304" pitchFamily="18" charset="0"/>
                        </a:rPr>
                        <a:t>Par le chef de projet</a:t>
                      </a:r>
                    </a:p>
                    <a:p>
                      <a:pPr lvl="1">
                        <a:lnSpc>
                          <a:spcPts val="2880"/>
                        </a:lnSpc>
                        <a:buSzPct val="75000"/>
                      </a:pPr>
                      <a:r>
                        <a:rPr lang="fr-FR" altLang="en-US" sz="2800" dirty="0">
                          <a:latin typeface="Times New Roman" panose="02020603050405020304" pitchFamily="18" charset="0"/>
                          <a:cs typeface="Times New Roman" panose="02020603050405020304" pitchFamily="18" charset="0"/>
                        </a:rPr>
                        <a:t>Par la maîtrise d'ouvrage</a:t>
                      </a:r>
                    </a:p>
                    <a:p>
                      <a:endParaRPr lang="fr-FR" altLang="en-US" sz="2800" dirty="0">
                        <a:latin typeface="Times New Roman" panose="02020603050405020304" pitchFamily="18" charset="0"/>
                        <a:cs typeface="Times New Roman" panose="02020603050405020304" pitchFamily="18" charset="0"/>
                      </a:endParaRPr>
                    </a:p>
                  </a:txBody>
                  <a:tcPr/>
                </a:tc>
                <a:tc>
                  <a:txBody>
                    <a:bodyPr/>
                    <a:lstStyle/>
                    <a:p>
                      <a:endParaRPr lang="fr-FR" sz="2800" dirty="0"/>
                    </a:p>
                  </a:txBody>
                  <a:tcPr/>
                </a:tc>
                <a:tc>
                  <a:txBody>
                    <a:bodyPr/>
                    <a:lstStyle/>
                    <a:p>
                      <a:pPr marL="457200" indent="-457200">
                        <a:buFont typeface="Arial" panose="020B0604020202020204" pitchFamily="34" charset="0"/>
                        <a:buChar char="•"/>
                      </a:pPr>
                      <a:r>
                        <a:rPr lang="en-US" sz="3200" dirty="0"/>
                        <a:t>Validation according to the importance of these actions
By the project manager
By the project owner</a:t>
                      </a:r>
                      <a:endParaRPr lang="fr-FR" sz="3200" dirty="0"/>
                    </a:p>
                  </a:txBody>
                  <a:tcPr/>
                </a:tc>
                <a:extLst>
                  <a:ext uri="{0D108BD9-81ED-4DB2-BD59-A6C34878D82A}">
                    <a16:rowId xmlns:a16="http://schemas.microsoft.com/office/drawing/2014/main" val="4165847817"/>
                  </a:ext>
                </a:extLst>
              </a:tr>
            </a:tbl>
          </a:graphicData>
        </a:graphic>
      </p:graphicFrame>
      <p:graphicFrame>
        <p:nvGraphicFramePr>
          <p:cNvPr id="6" name="Object 2">
            <a:hlinkClick r:id="" action="ppaction://ole?verb=0"/>
            <a:extLst>
              <a:ext uri="{FF2B5EF4-FFF2-40B4-BE49-F238E27FC236}">
                <a16:creationId xmlns:a16="http://schemas.microsoft.com/office/drawing/2014/main" id="{E353121F-8D58-74DC-4A40-4C5ACFA94B47}"/>
              </a:ext>
            </a:extLst>
          </p:cNvPr>
          <p:cNvGraphicFramePr>
            <a:graphicFrameLocks/>
          </p:cNvGraphicFramePr>
          <p:nvPr>
            <p:extLst>
              <p:ext uri="{D42A27DB-BD31-4B8C-83A1-F6EECF244321}">
                <p14:modId xmlns:p14="http://schemas.microsoft.com/office/powerpoint/2010/main" val="3010678026"/>
              </p:ext>
            </p:extLst>
          </p:nvPr>
        </p:nvGraphicFramePr>
        <p:xfrm>
          <a:off x="9027887" y="4380140"/>
          <a:ext cx="3164114" cy="4351338"/>
        </p:xfrm>
        <a:graphic>
          <a:graphicData uri="http://schemas.openxmlformats.org/presentationml/2006/ole">
            <mc:AlternateContent xmlns:mc="http://schemas.openxmlformats.org/markup-compatibility/2006">
              <mc:Choice xmlns:v="urn:schemas-microsoft-com:vml" Requires="v">
                <p:oleObj spid="_x0000_s4106" name="Clip" r:id="rId3" imgW="3355920" imgH="4954320" progId="MS_ClipArt_Gallery.5">
                  <p:embed/>
                </p:oleObj>
              </mc:Choice>
              <mc:Fallback>
                <p:oleObj name="Clip" r:id="rId3" imgW="3355920" imgH="4954320" progId="MS_ClipArt_Gallery.5">
                  <p:embed/>
                  <p:pic>
                    <p:nvPicPr>
                      <p:cNvPr id="6" name="Object 2">
                        <a:hlinkClick r:id="" action="ppaction://ole?verb=0"/>
                        <a:extLst>
                          <a:ext uri="{FF2B5EF4-FFF2-40B4-BE49-F238E27FC236}">
                            <a16:creationId xmlns:a16="http://schemas.microsoft.com/office/drawing/2014/main" id="{E353121F-8D58-74DC-4A40-4C5ACFA94B4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7887" y="4380140"/>
                        <a:ext cx="3164114" cy="43513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067807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52F01B-467E-60BC-7880-858AC45D4E26}"/>
              </a:ext>
            </a:extLst>
          </p:cNvPr>
          <p:cNvSpPr>
            <a:spLocks noGrp="1"/>
          </p:cNvSpPr>
          <p:nvPr>
            <p:ph type="title"/>
          </p:nvPr>
        </p:nvSpPr>
        <p:spPr>
          <a:xfrm>
            <a:off x="838200" y="51218"/>
            <a:ext cx="10515600" cy="707295"/>
          </a:xfrm>
        </p:spPr>
        <p:txBody>
          <a:bodyPr>
            <a:normAutofit/>
          </a:bodyPr>
          <a:lstStyle/>
          <a:p>
            <a:r>
              <a:rPr lang="fr-FR" altLang="en-US" sz="2800" b="1" dirty="0">
                <a:highlight>
                  <a:srgbClr val="FFFF00"/>
                </a:highlight>
                <a:latin typeface="Times New Roman" panose="02020603050405020304" pitchFamily="18" charset="0"/>
                <a:cs typeface="Times New Roman" panose="02020603050405020304" pitchFamily="18" charset="0"/>
              </a:rPr>
              <a:t>La gestion </a:t>
            </a:r>
            <a:r>
              <a:rPr lang="fr-FR" altLang="en-US" sz="2800" b="1">
                <a:highlight>
                  <a:srgbClr val="FFFF00"/>
                </a:highlight>
                <a:latin typeface="Times New Roman" panose="02020603050405020304" pitchFamily="18" charset="0"/>
                <a:cs typeface="Times New Roman" panose="02020603050405020304" pitchFamily="18" charset="0"/>
              </a:rPr>
              <a:t>des coûts </a:t>
            </a:r>
            <a:r>
              <a:rPr lang="fr-FR" altLang="en-US" sz="2800" dirty="0" err="1">
                <a:latin typeface="Times New Roman" panose="02020603050405020304" pitchFamily="18" charset="0"/>
                <a:cs typeface="Times New Roman" panose="02020603050405020304" pitchFamily="18" charset="0"/>
              </a:rPr>
              <a:t>Cost</a:t>
            </a:r>
            <a:r>
              <a:rPr lang="fr-FR" altLang="en-US" sz="2800" dirty="0">
                <a:latin typeface="Times New Roman" panose="02020603050405020304" pitchFamily="18" charset="0"/>
                <a:cs typeface="Times New Roman" panose="02020603050405020304" pitchFamily="18" charset="0"/>
              </a:rPr>
              <a:t> management</a:t>
            </a:r>
            <a:endParaRPr lang="fr-FR" sz="2800" dirty="0"/>
          </a:p>
        </p:txBody>
      </p:sp>
      <p:sp>
        <p:nvSpPr>
          <p:cNvPr id="3" name="Espace réservé du contenu 2">
            <a:extLst>
              <a:ext uri="{FF2B5EF4-FFF2-40B4-BE49-F238E27FC236}">
                <a16:creationId xmlns:a16="http://schemas.microsoft.com/office/drawing/2014/main" id="{36F33E6E-05B2-C74C-999E-AC6C6316372E}"/>
              </a:ext>
            </a:extLst>
          </p:cNvPr>
          <p:cNvSpPr>
            <a:spLocks noGrp="1"/>
          </p:cNvSpPr>
          <p:nvPr>
            <p:ph sz="half" idx="1"/>
          </p:nvPr>
        </p:nvSpPr>
        <p:spPr>
          <a:xfrm>
            <a:off x="290285" y="758513"/>
            <a:ext cx="5964247" cy="5734362"/>
          </a:xfrm>
        </p:spPr>
        <p:txBody>
          <a:bodyPr>
            <a:normAutofit/>
          </a:bodyPr>
          <a:lstStyle/>
          <a:p>
            <a:r>
              <a:rPr lang="fr-FR" altLang="en-US" dirty="0">
                <a:highlight>
                  <a:srgbClr val="FFFF00"/>
                </a:highlight>
                <a:latin typeface="Times New Roman" panose="02020603050405020304" pitchFamily="18" charset="0"/>
                <a:cs typeface="Times New Roman" panose="02020603050405020304" pitchFamily="18" charset="0"/>
              </a:rPr>
              <a:t>La courbe en "</a:t>
            </a:r>
            <a:r>
              <a:rPr lang="fr-FR" altLang="en-US" b="1" dirty="0">
                <a:solidFill>
                  <a:srgbClr val="7030A0"/>
                </a:solidFill>
                <a:highlight>
                  <a:srgbClr val="FFFF00"/>
                </a:highlight>
                <a:latin typeface="Times New Roman" panose="02020603050405020304" pitchFamily="18" charset="0"/>
                <a:cs typeface="Times New Roman" panose="02020603050405020304" pitchFamily="18" charset="0"/>
              </a:rPr>
              <a:t>S</a:t>
            </a:r>
            <a:r>
              <a:rPr lang="fr-FR" altLang="en-US" dirty="0">
                <a:highlight>
                  <a:srgbClr val="FFFF00"/>
                </a:highlight>
                <a:latin typeface="Times New Roman" panose="02020603050405020304" pitchFamily="18" charset="0"/>
                <a:cs typeface="Times New Roman" panose="02020603050405020304" pitchFamily="18" charset="0"/>
              </a:rPr>
              <a:t>" à la date </a:t>
            </a:r>
            <a:r>
              <a:rPr lang="fr-FR" altLang="en-US" b="1" dirty="0">
                <a:solidFill>
                  <a:srgbClr val="FF0000"/>
                </a:solidFill>
                <a:highlight>
                  <a:srgbClr val="FFFF00"/>
                </a:highlight>
                <a:latin typeface="Times New Roman" panose="02020603050405020304" pitchFamily="18" charset="0"/>
                <a:cs typeface="Times New Roman" panose="02020603050405020304" pitchFamily="18" charset="0"/>
              </a:rPr>
              <a:t>‘’t’’</a:t>
            </a:r>
            <a:endParaRPr lang="fr-FR" altLang="en-US" dirty="0">
              <a:highlight>
                <a:srgbClr val="FFFF00"/>
              </a:highlight>
              <a:latin typeface="Times New Roman" panose="02020603050405020304" pitchFamily="18" charset="0"/>
              <a:cs typeface="Times New Roman" panose="02020603050405020304" pitchFamily="18" charset="0"/>
            </a:endParaRPr>
          </a:p>
          <a:p>
            <a:pPr marL="0" indent="0">
              <a:buNone/>
            </a:pPr>
            <a:r>
              <a:rPr lang="fr-FR" altLang="en-US" dirty="0">
                <a:highlight>
                  <a:srgbClr val="FFFF00"/>
                </a:highlight>
                <a:latin typeface="Times New Roman" panose="02020603050405020304" pitchFamily="18" charset="0"/>
                <a:cs typeface="Times New Roman" panose="02020603050405020304" pitchFamily="18" charset="0"/>
              </a:rPr>
              <a:t>*</a:t>
            </a:r>
            <a:r>
              <a:rPr lang="fr-FR" altLang="en-US" sz="2800" dirty="0">
                <a:highlight>
                  <a:srgbClr val="FFFF00"/>
                </a:highlight>
                <a:latin typeface="Times New Roman" panose="02020603050405020304" pitchFamily="18" charset="0"/>
                <a:cs typeface="Times New Roman" panose="02020603050405020304" pitchFamily="18" charset="0"/>
              </a:rPr>
              <a:t>Estimer le reste à faire en fonction du pourcentage d'avancement</a:t>
            </a:r>
          </a:p>
          <a:p>
            <a:pPr marL="0" indent="0">
              <a:buNone/>
            </a:pPr>
            <a:r>
              <a:rPr lang="fr-FR" altLang="en-US" sz="2800" dirty="0">
                <a:highlight>
                  <a:srgbClr val="FFFF00"/>
                </a:highlight>
                <a:latin typeface="Times New Roman" panose="02020603050405020304" pitchFamily="18" charset="0"/>
                <a:cs typeface="Times New Roman" panose="02020603050405020304" pitchFamily="18" charset="0"/>
              </a:rPr>
              <a:t>*Calculer le coût final prévisionnel, donc l'écart final prévisionnel</a:t>
            </a:r>
          </a:p>
        </p:txBody>
      </p:sp>
      <p:sp>
        <p:nvSpPr>
          <p:cNvPr id="4" name="Espace réservé du contenu 3">
            <a:extLst>
              <a:ext uri="{FF2B5EF4-FFF2-40B4-BE49-F238E27FC236}">
                <a16:creationId xmlns:a16="http://schemas.microsoft.com/office/drawing/2014/main" id="{A660C520-D57B-134B-3D9C-F20E4036E33F}"/>
              </a:ext>
            </a:extLst>
          </p:cNvPr>
          <p:cNvSpPr>
            <a:spLocks noGrp="1"/>
          </p:cNvSpPr>
          <p:nvPr>
            <p:ph sz="half" idx="2"/>
          </p:nvPr>
        </p:nvSpPr>
        <p:spPr>
          <a:xfrm>
            <a:off x="6559334" y="758514"/>
            <a:ext cx="5632665" cy="6048268"/>
          </a:xfrm>
        </p:spPr>
        <p:txBody>
          <a:bodyPr>
            <a:normAutofit/>
          </a:bodyPr>
          <a:lstStyle/>
          <a:p>
            <a:r>
              <a:rPr lang="fr-FR" dirty="0" err="1"/>
              <a:t>Curve</a:t>
            </a:r>
            <a:r>
              <a:rPr lang="fr-FR" dirty="0"/>
              <a:t> </a:t>
            </a:r>
          </a:p>
        </p:txBody>
      </p:sp>
      <p:grpSp>
        <p:nvGrpSpPr>
          <p:cNvPr id="5" name="Group 38">
            <a:extLst>
              <a:ext uri="{FF2B5EF4-FFF2-40B4-BE49-F238E27FC236}">
                <a16:creationId xmlns:a16="http://schemas.microsoft.com/office/drawing/2014/main" id="{C89FCBEA-737A-2132-68E4-826B2E9A4727}"/>
              </a:ext>
            </a:extLst>
          </p:cNvPr>
          <p:cNvGrpSpPr>
            <a:grpSpLocks/>
          </p:cNvGrpSpPr>
          <p:nvPr/>
        </p:nvGrpSpPr>
        <p:grpSpPr bwMode="auto">
          <a:xfrm>
            <a:off x="6429828" y="1108710"/>
            <a:ext cx="5297351" cy="5384165"/>
            <a:chOff x="401" y="1519"/>
            <a:chExt cx="4587" cy="2391"/>
          </a:xfrm>
        </p:grpSpPr>
        <p:grpSp>
          <p:nvGrpSpPr>
            <p:cNvPr id="6" name="Group 9">
              <a:extLst>
                <a:ext uri="{FF2B5EF4-FFF2-40B4-BE49-F238E27FC236}">
                  <a16:creationId xmlns:a16="http://schemas.microsoft.com/office/drawing/2014/main" id="{A727CE8B-2607-D61E-E27D-4E5B936D6BCD}"/>
                </a:ext>
              </a:extLst>
            </p:cNvPr>
            <p:cNvGrpSpPr>
              <a:grpSpLocks/>
            </p:cNvGrpSpPr>
            <p:nvPr/>
          </p:nvGrpSpPr>
          <p:grpSpPr bwMode="auto">
            <a:xfrm>
              <a:off x="4103" y="1988"/>
              <a:ext cx="739" cy="390"/>
              <a:chOff x="4103" y="1988"/>
              <a:chExt cx="739" cy="390"/>
            </a:xfrm>
          </p:grpSpPr>
          <p:sp>
            <p:nvSpPr>
              <p:cNvPr id="35" name="Line 4">
                <a:extLst>
                  <a:ext uri="{FF2B5EF4-FFF2-40B4-BE49-F238E27FC236}">
                    <a16:creationId xmlns:a16="http://schemas.microsoft.com/office/drawing/2014/main" id="{05F4EA87-9B7B-30D5-A7AB-F23C2169457E}"/>
                  </a:ext>
                </a:extLst>
              </p:cNvPr>
              <p:cNvSpPr>
                <a:spLocks noChangeShapeType="1"/>
              </p:cNvSpPr>
              <p:nvPr/>
            </p:nvSpPr>
            <p:spPr bwMode="auto">
              <a:xfrm>
                <a:off x="4346" y="2094"/>
                <a:ext cx="496" cy="0"/>
              </a:xfrm>
              <a:prstGeom prst="line">
                <a:avLst/>
              </a:prstGeom>
              <a:noFill/>
              <a:ln w="12700">
                <a:solidFill>
                  <a:srgbClr val="FC0128"/>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36" name="Line 5">
                <a:extLst>
                  <a:ext uri="{FF2B5EF4-FFF2-40B4-BE49-F238E27FC236}">
                    <a16:creationId xmlns:a16="http://schemas.microsoft.com/office/drawing/2014/main" id="{F638AAAA-945E-D2F4-EA8D-83C24D0E3481}"/>
                  </a:ext>
                </a:extLst>
              </p:cNvPr>
              <p:cNvSpPr>
                <a:spLocks noChangeShapeType="1"/>
              </p:cNvSpPr>
              <p:nvPr/>
            </p:nvSpPr>
            <p:spPr bwMode="auto">
              <a:xfrm>
                <a:off x="4103" y="2282"/>
                <a:ext cx="739" cy="0"/>
              </a:xfrm>
              <a:prstGeom prst="line">
                <a:avLst/>
              </a:prstGeom>
              <a:noFill/>
              <a:ln w="12700">
                <a:solidFill>
                  <a:srgbClr val="FC0128"/>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37" name="Line 6">
                <a:extLst>
                  <a:ext uri="{FF2B5EF4-FFF2-40B4-BE49-F238E27FC236}">
                    <a16:creationId xmlns:a16="http://schemas.microsoft.com/office/drawing/2014/main" id="{56176FA7-7736-7E58-90C1-61CCE0120C66}"/>
                  </a:ext>
                </a:extLst>
              </p:cNvPr>
              <p:cNvSpPr>
                <a:spLocks noChangeShapeType="1"/>
              </p:cNvSpPr>
              <p:nvPr/>
            </p:nvSpPr>
            <p:spPr bwMode="auto">
              <a:xfrm>
                <a:off x="4611" y="1988"/>
                <a:ext cx="0" cy="390"/>
              </a:xfrm>
              <a:prstGeom prst="line">
                <a:avLst/>
              </a:prstGeom>
              <a:noFill/>
              <a:ln w="12700">
                <a:solidFill>
                  <a:srgbClr val="FC0128"/>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38" name="AutoShape 7">
                <a:extLst>
                  <a:ext uri="{FF2B5EF4-FFF2-40B4-BE49-F238E27FC236}">
                    <a16:creationId xmlns:a16="http://schemas.microsoft.com/office/drawing/2014/main" id="{D73350E0-0B8F-07B4-D0F3-C8A843D47727}"/>
                  </a:ext>
                </a:extLst>
              </p:cNvPr>
              <p:cNvSpPr>
                <a:spLocks noChangeArrowheads="1"/>
              </p:cNvSpPr>
              <p:nvPr/>
            </p:nvSpPr>
            <p:spPr bwMode="auto">
              <a:xfrm>
                <a:off x="4568" y="2286"/>
                <a:ext cx="86" cy="76"/>
              </a:xfrm>
              <a:prstGeom prst="triangle">
                <a:avLst>
                  <a:gd name="adj" fmla="val 49986"/>
                </a:avLst>
              </a:prstGeom>
              <a:solidFill>
                <a:schemeClr val="tx1"/>
              </a:solidFill>
              <a:ln w="12700">
                <a:solidFill>
                  <a:srgbClr val="FC0128"/>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39" name="AutoShape 8">
                <a:extLst>
                  <a:ext uri="{FF2B5EF4-FFF2-40B4-BE49-F238E27FC236}">
                    <a16:creationId xmlns:a16="http://schemas.microsoft.com/office/drawing/2014/main" id="{13DC52A2-B3C1-09F7-8433-D75E27F79450}"/>
                  </a:ext>
                </a:extLst>
              </p:cNvPr>
              <p:cNvSpPr>
                <a:spLocks noChangeArrowheads="1"/>
              </p:cNvSpPr>
              <p:nvPr/>
            </p:nvSpPr>
            <p:spPr bwMode="auto">
              <a:xfrm rot="10800000">
                <a:off x="4568" y="2013"/>
                <a:ext cx="86" cy="77"/>
              </a:xfrm>
              <a:prstGeom prst="triangle">
                <a:avLst>
                  <a:gd name="adj" fmla="val 49986"/>
                </a:avLst>
              </a:prstGeom>
              <a:solidFill>
                <a:schemeClr val="tx1"/>
              </a:solidFill>
              <a:ln w="12700">
                <a:solidFill>
                  <a:srgbClr val="FC0128"/>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grpSp>
        <p:sp>
          <p:nvSpPr>
            <p:cNvPr id="7" name="Line 10">
              <a:extLst>
                <a:ext uri="{FF2B5EF4-FFF2-40B4-BE49-F238E27FC236}">
                  <a16:creationId xmlns:a16="http://schemas.microsoft.com/office/drawing/2014/main" id="{0D7CA4F8-E625-27EB-1106-F06910EBF7FC}"/>
                </a:ext>
              </a:extLst>
            </p:cNvPr>
            <p:cNvSpPr>
              <a:spLocks noChangeShapeType="1"/>
            </p:cNvSpPr>
            <p:nvPr/>
          </p:nvSpPr>
          <p:spPr bwMode="auto">
            <a:xfrm flipV="1">
              <a:off x="2127" y="1687"/>
              <a:ext cx="0" cy="196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8" name="Freeform 11">
              <a:extLst>
                <a:ext uri="{FF2B5EF4-FFF2-40B4-BE49-F238E27FC236}">
                  <a16:creationId xmlns:a16="http://schemas.microsoft.com/office/drawing/2014/main" id="{2D983D71-2391-8C1D-925C-070B114F83FB}"/>
                </a:ext>
              </a:extLst>
            </p:cNvPr>
            <p:cNvSpPr>
              <a:spLocks/>
            </p:cNvSpPr>
            <p:nvPr/>
          </p:nvSpPr>
          <p:spPr bwMode="auto">
            <a:xfrm>
              <a:off x="2083" y="1688"/>
              <a:ext cx="90" cy="90"/>
            </a:xfrm>
            <a:custGeom>
              <a:avLst/>
              <a:gdLst>
                <a:gd name="T0" fmla="*/ 0 w 90"/>
                <a:gd name="T1" fmla="*/ 89 h 90"/>
                <a:gd name="T2" fmla="*/ 44 w 90"/>
                <a:gd name="T3" fmla="*/ 0 h 90"/>
                <a:gd name="T4" fmla="*/ 89 w 90"/>
                <a:gd name="T5" fmla="*/ 89 h 90"/>
                <a:gd name="T6" fmla="*/ 0 w 90"/>
                <a:gd name="T7" fmla="*/ 89 h 90"/>
                <a:gd name="T8" fmla="*/ 0 60000 65536"/>
                <a:gd name="T9" fmla="*/ 0 60000 65536"/>
                <a:gd name="T10" fmla="*/ 0 60000 65536"/>
                <a:gd name="T11" fmla="*/ 0 60000 65536"/>
                <a:gd name="T12" fmla="*/ 0 w 90"/>
                <a:gd name="T13" fmla="*/ 0 h 90"/>
                <a:gd name="T14" fmla="*/ 90 w 90"/>
                <a:gd name="T15" fmla="*/ 90 h 90"/>
              </a:gdLst>
              <a:ahLst/>
              <a:cxnLst>
                <a:cxn ang="T8">
                  <a:pos x="T0" y="T1"/>
                </a:cxn>
                <a:cxn ang="T9">
                  <a:pos x="T2" y="T3"/>
                </a:cxn>
                <a:cxn ang="T10">
                  <a:pos x="T4" y="T5"/>
                </a:cxn>
                <a:cxn ang="T11">
                  <a:pos x="T6" y="T7"/>
                </a:cxn>
              </a:cxnLst>
              <a:rect l="T12" t="T13" r="T14" b="T15"/>
              <a:pathLst>
                <a:path w="90" h="90">
                  <a:moveTo>
                    <a:pt x="0" y="89"/>
                  </a:moveTo>
                  <a:lnTo>
                    <a:pt x="44" y="0"/>
                  </a:lnTo>
                  <a:lnTo>
                    <a:pt x="89" y="89"/>
                  </a:lnTo>
                  <a:lnTo>
                    <a:pt x="0" y="89"/>
                  </a:lnTo>
                </a:path>
              </a:pathLst>
            </a:custGeom>
            <a:solidFill>
              <a:srgbClr val="000000"/>
            </a:solidFill>
            <a:ln w="12700" cap="rnd" cmpd="sng">
              <a:solidFill>
                <a:srgbClr val="000000"/>
              </a:solidFill>
              <a:prstDash val="solid"/>
              <a:round/>
              <a:headEnd type="none" w="med" len="med"/>
              <a:tailEnd type="none" w="med" len="med"/>
            </a:ln>
          </p:spPr>
          <p:txBody>
            <a:bodyPr/>
            <a:lstStyle/>
            <a:p>
              <a:endParaRPr lang="en-US" sz="1662"/>
            </a:p>
          </p:txBody>
        </p:sp>
        <p:sp>
          <p:nvSpPr>
            <p:cNvPr id="9" name="Line 12">
              <a:extLst>
                <a:ext uri="{FF2B5EF4-FFF2-40B4-BE49-F238E27FC236}">
                  <a16:creationId xmlns:a16="http://schemas.microsoft.com/office/drawing/2014/main" id="{082E015A-1E9F-2920-8B78-618FA0D83799}"/>
                </a:ext>
              </a:extLst>
            </p:cNvPr>
            <p:cNvSpPr>
              <a:spLocks noChangeShapeType="1"/>
            </p:cNvSpPr>
            <p:nvPr/>
          </p:nvSpPr>
          <p:spPr bwMode="auto">
            <a:xfrm>
              <a:off x="2127" y="3653"/>
              <a:ext cx="2561"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0" name="Freeform 13">
              <a:extLst>
                <a:ext uri="{FF2B5EF4-FFF2-40B4-BE49-F238E27FC236}">
                  <a16:creationId xmlns:a16="http://schemas.microsoft.com/office/drawing/2014/main" id="{9A171860-AEF8-93E5-851F-3043E4E85955}"/>
                </a:ext>
              </a:extLst>
            </p:cNvPr>
            <p:cNvSpPr>
              <a:spLocks/>
            </p:cNvSpPr>
            <p:nvPr/>
          </p:nvSpPr>
          <p:spPr bwMode="auto">
            <a:xfrm>
              <a:off x="4599" y="3607"/>
              <a:ext cx="90" cy="91"/>
            </a:xfrm>
            <a:custGeom>
              <a:avLst/>
              <a:gdLst>
                <a:gd name="T0" fmla="*/ 0 w 90"/>
                <a:gd name="T1" fmla="*/ 0 h 91"/>
                <a:gd name="T2" fmla="*/ 89 w 90"/>
                <a:gd name="T3" fmla="*/ 46 h 91"/>
                <a:gd name="T4" fmla="*/ 0 w 90"/>
                <a:gd name="T5" fmla="*/ 90 h 91"/>
                <a:gd name="T6" fmla="*/ 0 w 90"/>
                <a:gd name="T7" fmla="*/ 0 h 91"/>
                <a:gd name="T8" fmla="*/ 0 60000 65536"/>
                <a:gd name="T9" fmla="*/ 0 60000 65536"/>
                <a:gd name="T10" fmla="*/ 0 60000 65536"/>
                <a:gd name="T11" fmla="*/ 0 60000 65536"/>
                <a:gd name="T12" fmla="*/ 0 w 90"/>
                <a:gd name="T13" fmla="*/ 0 h 91"/>
                <a:gd name="T14" fmla="*/ 90 w 90"/>
                <a:gd name="T15" fmla="*/ 91 h 91"/>
              </a:gdLst>
              <a:ahLst/>
              <a:cxnLst>
                <a:cxn ang="T8">
                  <a:pos x="T0" y="T1"/>
                </a:cxn>
                <a:cxn ang="T9">
                  <a:pos x="T2" y="T3"/>
                </a:cxn>
                <a:cxn ang="T10">
                  <a:pos x="T4" y="T5"/>
                </a:cxn>
                <a:cxn ang="T11">
                  <a:pos x="T6" y="T7"/>
                </a:cxn>
              </a:cxnLst>
              <a:rect l="T12" t="T13" r="T14" b="T15"/>
              <a:pathLst>
                <a:path w="90" h="91">
                  <a:moveTo>
                    <a:pt x="0" y="0"/>
                  </a:moveTo>
                  <a:lnTo>
                    <a:pt x="89" y="46"/>
                  </a:lnTo>
                  <a:lnTo>
                    <a:pt x="0" y="90"/>
                  </a:lnTo>
                  <a:lnTo>
                    <a:pt x="0" y="0"/>
                  </a:lnTo>
                </a:path>
              </a:pathLst>
            </a:custGeom>
            <a:solidFill>
              <a:srgbClr val="000000"/>
            </a:solidFill>
            <a:ln w="12700" cap="rnd" cmpd="sng">
              <a:solidFill>
                <a:srgbClr val="000000"/>
              </a:solidFill>
              <a:prstDash val="solid"/>
              <a:round/>
              <a:headEnd type="none" w="med" len="med"/>
              <a:tailEnd type="none" w="med" len="med"/>
            </a:ln>
          </p:spPr>
          <p:txBody>
            <a:bodyPr/>
            <a:lstStyle/>
            <a:p>
              <a:endParaRPr lang="en-US" sz="1662"/>
            </a:p>
          </p:txBody>
        </p:sp>
        <p:sp>
          <p:nvSpPr>
            <p:cNvPr id="11" name="Freeform 14">
              <a:extLst>
                <a:ext uri="{FF2B5EF4-FFF2-40B4-BE49-F238E27FC236}">
                  <a16:creationId xmlns:a16="http://schemas.microsoft.com/office/drawing/2014/main" id="{E94005FE-31CD-B9EB-8BF8-19A5E2401C29}"/>
                </a:ext>
              </a:extLst>
            </p:cNvPr>
            <p:cNvSpPr>
              <a:spLocks/>
            </p:cNvSpPr>
            <p:nvPr/>
          </p:nvSpPr>
          <p:spPr bwMode="auto">
            <a:xfrm>
              <a:off x="2127" y="2784"/>
              <a:ext cx="1396" cy="870"/>
            </a:xfrm>
            <a:custGeom>
              <a:avLst/>
              <a:gdLst>
                <a:gd name="T0" fmla="*/ 0 w 1396"/>
                <a:gd name="T1" fmla="*/ 869 h 870"/>
                <a:gd name="T2" fmla="*/ 102 w 1396"/>
                <a:gd name="T3" fmla="*/ 869 h 870"/>
                <a:gd name="T4" fmla="*/ 121 w 1396"/>
                <a:gd name="T5" fmla="*/ 862 h 870"/>
                <a:gd name="T6" fmla="*/ 146 w 1396"/>
                <a:gd name="T7" fmla="*/ 862 h 870"/>
                <a:gd name="T8" fmla="*/ 172 w 1396"/>
                <a:gd name="T9" fmla="*/ 856 h 870"/>
                <a:gd name="T10" fmla="*/ 197 w 1396"/>
                <a:gd name="T11" fmla="*/ 856 h 870"/>
                <a:gd name="T12" fmla="*/ 222 w 1396"/>
                <a:gd name="T13" fmla="*/ 849 h 870"/>
                <a:gd name="T14" fmla="*/ 248 w 1396"/>
                <a:gd name="T15" fmla="*/ 849 h 870"/>
                <a:gd name="T16" fmla="*/ 266 w 1396"/>
                <a:gd name="T17" fmla="*/ 844 h 870"/>
                <a:gd name="T18" fmla="*/ 292 w 1396"/>
                <a:gd name="T19" fmla="*/ 837 h 870"/>
                <a:gd name="T20" fmla="*/ 317 w 1396"/>
                <a:gd name="T21" fmla="*/ 837 h 870"/>
                <a:gd name="T22" fmla="*/ 342 w 1396"/>
                <a:gd name="T23" fmla="*/ 830 h 870"/>
                <a:gd name="T24" fmla="*/ 362 w 1396"/>
                <a:gd name="T25" fmla="*/ 824 h 870"/>
                <a:gd name="T26" fmla="*/ 387 w 1396"/>
                <a:gd name="T27" fmla="*/ 818 h 870"/>
                <a:gd name="T28" fmla="*/ 413 w 1396"/>
                <a:gd name="T29" fmla="*/ 812 h 870"/>
                <a:gd name="T30" fmla="*/ 431 w 1396"/>
                <a:gd name="T31" fmla="*/ 799 h 870"/>
                <a:gd name="T32" fmla="*/ 457 w 1396"/>
                <a:gd name="T33" fmla="*/ 793 h 870"/>
                <a:gd name="T34" fmla="*/ 482 w 1396"/>
                <a:gd name="T35" fmla="*/ 786 h 870"/>
                <a:gd name="T36" fmla="*/ 501 w 1396"/>
                <a:gd name="T37" fmla="*/ 773 h 870"/>
                <a:gd name="T38" fmla="*/ 526 w 1396"/>
                <a:gd name="T39" fmla="*/ 768 h 870"/>
                <a:gd name="T40" fmla="*/ 546 w 1396"/>
                <a:gd name="T41" fmla="*/ 761 h 870"/>
                <a:gd name="T42" fmla="*/ 571 w 1396"/>
                <a:gd name="T43" fmla="*/ 748 h 870"/>
                <a:gd name="T44" fmla="*/ 596 w 1396"/>
                <a:gd name="T45" fmla="*/ 736 h 870"/>
                <a:gd name="T46" fmla="*/ 615 w 1396"/>
                <a:gd name="T47" fmla="*/ 729 h 870"/>
                <a:gd name="T48" fmla="*/ 640 w 1396"/>
                <a:gd name="T49" fmla="*/ 717 h 870"/>
                <a:gd name="T50" fmla="*/ 659 w 1396"/>
                <a:gd name="T51" fmla="*/ 704 h 870"/>
                <a:gd name="T52" fmla="*/ 684 w 1396"/>
                <a:gd name="T53" fmla="*/ 691 h 870"/>
                <a:gd name="T54" fmla="*/ 704 w 1396"/>
                <a:gd name="T55" fmla="*/ 678 h 870"/>
                <a:gd name="T56" fmla="*/ 729 w 1396"/>
                <a:gd name="T57" fmla="*/ 665 h 870"/>
                <a:gd name="T58" fmla="*/ 748 w 1396"/>
                <a:gd name="T59" fmla="*/ 653 h 870"/>
                <a:gd name="T60" fmla="*/ 767 w 1396"/>
                <a:gd name="T61" fmla="*/ 640 h 870"/>
                <a:gd name="T62" fmla="*/ 792 w 1396"/>
                <a:gd name="T63" fmla="*/ 628 h 870"/>
                <a:gd name="T64" fmla="*/ 812 w 1396"/>
                <a:gd name="T65" fmla="*/ 609 h 870"/>
                <a:gd name="T66" fmla="*/ 837 w 1396"/>
                <a:gd name="T67" fmla="*/ 596 h 870"/>
                <a:gd name="T68" fmla="*/ 856 w 1396"/>
                <a:gd name="T69" fmla="*/ 577 h 870"/>
                <a:gd name="T70" fmla="*/ 875 w 1396"/>
                <a:gd name="T71" fmla="*/ 564 h 870"/>
                <a:gd name="T72" fmla="*/ 900 w 1396"/>
                <a:gd name="T73" fmla="*/ 545 h 870"/>
                <a:gd name="T74" fmla="*/ 920 w 1396"/>
                <a:gd name="T75" fmla="*/ 533 h 870"/>
                <a:gd name="T76" fmla="*/ 938 w 1396"/>
                <a:gd name="T77" fmla="*/ 513 h 870"/>
                <a:gd name="T78" fmla="*/ 964 w 1396"/>
                <a:gd name="T79" fmla="*/ 495 h 870"/>
                <a:gd name="T80" fmla="*/ 1021 w 1396"/>
                <a:gd name="T81" fmla="*/ 437 h 870"/>
                <a:gd name="T82" fmla="*/ 1046 w 1396"/>
                <a:gd name="T83" fmla="*/ 419 h 870"/>
                <a:gd name="T84" fmla="*/ 1122 w 1396"/>
                <a:gd name="T85" fmla="*/ 343 h 870"/>
                <a:gd name="T86" fmla="*/ 1141 w 1396"/>
                <a:gd name="T87" fmla="*/ 317 h 870"/>
                <a:gd name="T88" fmla="*/ 1166 w 1396"/>
                <a:gd name="T89" fmla="*/ 297 h 870"/>
                <a:gd name="T90" fmla="*/ 1186 w 1396"/>
                <a:gd name="T91" fmla="*/ 272 h 870"/>
                <a:gd name="T92" fmla="*/ 1205 w 1396"/>
                <a:gd name="T93" fmla="*/ 253 h 870"/>
                <a:gd name="T94" fmla="*/ 1223 w 1396"/>
                <a:gd name="T95" fmla="*/ 228 h 870"/>
                <a:gd name="T96" fmla="*/ 1242 w 1396"/>
                <a:gd name="T97" fmla="*/ 203 h 870"/>
                <a:gd name="T98" fmla="*/ 1262 w 1396"/>
                <a:gd name="T99" fmla="*/ 177 h 870"/>
                <a:gd name="T100" fmla="*/ 1281 w 1396"/>
                <a:gd name="T101" fmla="*/ 159 h 870"/>
                <a:gd name="T102" fmla="*/ 1299 w 1396"/>
                <a:gd name="T103" fmla="*/ 133 h 870"/>
                <a:gd name="T104" fmla="*/ 1319 w 1396"/>
                <a:gd name="T105" fmla="*/ 108 h 870"/>
                <a:gd name="T106" fmla="*/ 1338 w 1396"/>
                <a:gd name="T107" fmla="*/ 83 h 870"/>
                <a:gd name="T108" fmla="*/ 1356 w 1396"/>
                <a:gd name="T109" fmla="*/ 51 h 870"/>
                <a:gd name="T110" fmla="*/ 1375 w 1396"/>
                <a:gd name="T111" fmla="*/ 25 h 870"/>
                <a:gd name="T112" fmla="*/ 1395 w 1396"/>
                <a:gd name="T113" fmla="*/ 0 h 8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96"/>
                <a:gd name="T172" fmla="*/ 0 h 870"/>
                <a:gd name="T173" fmla="*/ 1396 w 1396"/>
                <a:gd name="T174" fmla="*/ 870 h 8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96" h="870">
                  <a:moveTo>
                    <a:pt x="0" y="869"/>
                  </a:moveTo>
                  <a:lnTo>
                    <a:pt x="102" y="869"/>
                  </a:lnTo>
                  <a:lnTo>
                    <a:pt x="121" y="862"/>
                  </a:lnTo>
                  <a:lnTo>
                    <a:pt x="146" y="862"/>
                  </a:lnTo>
                  <a:lnTo>
                    <a:pt x="172" y="856"/>
                  </a:lnTo>
                  <a:lnTo>
                    <a:pt x="197" y="856"/>
                  </a:lnTo>
                  <a:lnTo>
                    <a:pt x="222" y="849"/>
                  </a:lnTo>
                  <a:lnTo>
                    <a:pt x="248" y="849"/>
                  </a:lnTo>
                  <a:lnTo>
                    <a:pt x="266" y="844"/>
                  </a:lnTo>
                  <a:lnTo>
                    <a:pt x="292" y="837"/>
                  </a:lnTo>
                  <a:lnTo>
                    <a:pt x="317" y="837"/>
                  </a:lnTo>
                  <a:lnTo>
                    <a:pt x="342" y="830"/>
                  </a:lnTo>
                  <a:lnTo>
                    <a:pt x="362" y="824"/>
                  </a:lnTo>
                  <a:lnTo>
                    <a:pt x="387" y="818"/>
                  </a:lnTo>
                  <a:lnTo>
                    <a:pt x="413" y="812"/>
                  </a:lnTo>
                  <a:lnTo>
                    <a:pt x="431" y="799"/>
                  </a:lnTo>
                  <a:lnTo>
                    <a:pt x="457" y="793"/>
                  </a:lnTo>
                  <a:lnTo>
                    <a:pt x="482" y="786"/>
                  </a:lnTo>
                  <a:lnTo>
                    <a:pt x="501" y="773"/>
                  </a:lnTo>
                  <a:lnTo>
                    <a:pt x="526" y="768"/>
                  </a:lnTo>
                  <a:lnTo>
                    <a:pt x="546" y="761"/>
                  </a:lnTo>
                  <a:lnTo>
                    <a:pt x="571" y="748"/>
                  </a:lnTo>
                  <a:lnTo>
                    <a:pt x="596" y="736"/>
                  </a:lnTo>
                  <a:lnTo>
                    <a:pt x="615" y="729"/>
                  </a:lnTo>
                  <a:lnTo>
                    <a:pt x="640" y="717"/>
                  </a:lnTo>
                  <a:lnTo>
                    <a:pt x="659" y="704"/>
                  </a:lnTo>
                  <a:lnTo>
                    <a:pt x="684" y="691"/>
                  </a:lnTo>
                  <a:lnTo>
                    <a:pt x="704" y="678"/>
                  </a:lnTo>
                  <a:lnTo>
                    <a:pt x="729" y="665"/>
                  </a:lnTo>
                  <a:lnTo>
                    <a:pt x="748" y="653"/>
                  </a:lnTo>
                  <a:lnTo>
                    <a:pt x="767" y="640"/>
                  </a:lnTo>
                  <a:lnTo>
                    <a:pt x="792" y="628"/>
                  </a:lnTo>
                  <a:lnTo>
                    <a:pt x="812" y="609"/>
                  </a:lnTo>
                  <a:lnTo>
                    <a:pt x="837" y="596"/>
                  </a:lnTo>
                  <a:lnTo>
                    <a:pt x="856" y="577"/>
                  </a:lnTo>
                  <a:lnTo>
                    <a:pt x="875" y="564"/>
                  </a:lnTo>
                  <a:lnTo>
                    <a:pt x="900" y="545"/>
                  </a:lnTo>
                  <a:lnTo>
                    <a:pt x="920" y="533"/>
                  </a:lnTo>
                  <a:lnTo>
                    <a:pt x="938" y="513"/>
                  </a:lnTo>
                  <a:lnTo>
                    <a:pt x="964" y="495"/>
                  </a:lnTo>
                  <a:lnTo>
                    <a:pt x="1021" y="437"/>
                  </a:lnTo>
                  <a:lnTo>
                    <a:pt x="1046" y="419"/>
                  </a:lnTo>
                  <a:lnTo>
                    <a:pt x="1122" y="343"/>
                  </a:lnTo>
                  <a:lnTo>
                    <a:pt x="1141" y="317"/>
                  </a:lnTo>
                  <a:lnTo>
                    <a:pt x="1166" y="297"/>
                  </a:lnTo>
                  <a:lnTo>
                    <a:pt x="1186" y="272"/>
                  </a:lnTo>
                  <a:lnTo>
                    <a:pt x="1205" y="253"/>
                  </a:lnTo>
                  <a:lnTo>
                    <a:pt x="1223" y="228"/>
                  </a:lnTo>
                  <a:lnTo>
                    <a:pt x="1242" y="203"/>
                  </a:lnTo>
                  <a:lnTo>
                    <a:pt x="1262" y="177"/>
                  </a:lnTo>
                  <a:lnTo>
                    <a:pt x="1281" y="159"/>
                  </a:lnTo>
                  <a:lnTo>
                    <a:pt x="1299" y="133"/>
                  </a:lnTo>
                  <a:lnTo>
                    <a:pt x="1319" y="108"/>
                  </a:lnTo>
                  <a:lnTo>
                    <a:pt x="1338" y="83"/>
                  </a:lnTo>
                  <a:lnTo>
                    <a:pt x="1356" y="51"/>
                  </a:lnTo>
                  <a:lnTo>
                    <a:pt x="1375" y="25"/>
                  </a:lnTo>
                  <a:lnTo>
                    <a:pt x="1395"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sz="1662"/>
            </a:p>
          </p:txBody>
        </p:sp>
        <p:sp>
          <p:nvSpPr>
            <p:cNvPr id="12" name="Freeform 15">
              <a:extLst>
                <a:ext uri="{FF2B5EF4-FFF2-40B4-BE49-F238E27FC236}">
                  <a16:creationId xmlns:a16="http://schemas.microsoft.com/office/drawing/2014/main" id="{08E4AA82-0F52-5E15-3BF6-88A47C96D010}"/>
                </a:ext>
              </a:extLst>
            </p:cNvPr>
            <p:cNvSpPr>
              <a:spLocks/>
            </p:cNvSpPr>
            <p:nvPr/>
          </p:nvSpPr>
          <p:spPr bwMode="auto">
            <a:xfrm>
              <a:off x="3502" y="2075"/>
              <a:ext cx="825" cy="723"/>
            </a:xfrm>
            <a:custGeom>
              <a:avLst/>
              <a:gdLst>
                <a:gd name="T0" fmla="*/ 0 w 825"/>
                <a:gd name="T1" fmla="*/ 715 h 723"/>
                <a:gd name="T2" fmla="*/ 13 w 825"/>
                <a:gd name="T3" fmla="*/ 722 h 723"/>
                <a:gd name="T4" fmla="*/ 25 w 825"/>
                <a:gd name="T5" fmla="*/ 715 h 723"/>
                <a:gd name="T6" fmla="*/ 32 w 825"/>
                <a:gd name="T7" fmla="*/ 709 h 723"/>
                <a:gd name="T8" fmla="*/ 57 w 825"/>
                <a:gd name="T9" fmla="*/ 672 h 723"/>
                <a:gd name="T10" fmla="*/ 107 w 825"/>
                <a:gd name="T11" fmla="*/ 603 h 723"/>
                <a:gd name="T12" fmla="*/ 145 w 825"/>
                <a:gd name="T13" fmla="*/ 552 h 723"/>
                <a:gd name="T14" fmla="*/ 164 w 825"/>
                <a:gd name="T15" fmla="*/ 521 h 723"/>
                <a:gd name="T16" fmla="*/ 227 w 825"/>
                <a:gd name="T17" fmla="*/ 446 h 723"/>
                <a:gd name="T18" fmla="*/ 277 w 825"/>
                <a:gd name="T19" fmla="*/ 389 h 723"/>
                <a:gd name="T20" fmla="*/ 396 w 825"/>
                <a:gd name="T21" fmla="*/ 263 h 723"/>
                <a:gd name="T22" fmla="*/ 459 w 825"/>
                <a:gd name="T23" fmla="*/ 213 h 723"/>
                <a:gd name="T24" fmla="*/ 510 w 825"/>
                <a:gd name="T25" fmla="*/ 176 h 723"/>
                <a:gd name="T26" fmla="*/ 548 w 825"/>
                <a:gd name="T27" fmla="*/ 151 h 723"/>
                <a:gd name="T28" fmla="*/ 566 w 825"/>
                <a:gd name="T29" fmla="*/ 137 h 723"/>
                <a:gd name="T30" fmla="*/ 592 w 825"/>
                <a:gd name="T31" fmla="*/ 119 h 723"/>
                <a:gd name="T32" fmla="*/ 617 w 825"/>
                <a:gd name="T33" fmla="*/ 106 h 723"/>
                <a:gd name="T34" fmla="*/ 655 w 825"/>
                <a:gd name="T35" fmla="*/ 87 h 723"/>
                <a:gd name="T36" fmla="*/ 673 w 825"/>
                <a:gd name="T37" fmla="*/ 81 h 723"/>
                <a:gd name="T38" fmla="*/ 698 w 825"/>
                <a:gd name="T39" fmla="*/ 69 h 723"/>
                <a:gd name="T40" fmla="*/ 724 w 825"/>
                <a:gd name="T41" fmla="*/ 56 h 723"/>
                <a:gd name="T42" fmla="*/ 749 w 825"/>
                <a:gd name="T43" fmla="*/ 50 h 723"/>
                <a:gd name="T44" fmla="*/ 805 w 825"/>
                <a:gd name="T45" fmla="*/ 37 h 723"/>
                <a:gd name="T46" fmla="*/ 817 w 825"/>
                <a:gd name="T47" fmla="*/ 31 h 723"/>
                <a:gd name="T48" fmla="*/ 824 w 825"/>
                <a:gd name="T49" fmla="*/ 19 h 723"/>
                <a:gd name="T50" fmla="*/ 812 w 825"/>
                <a:gd name="T51" fmla="*/ 0 h 723"/>
                <a:gd name="T52" fmla="*/ 749 w 825"/>
                <a:gd name="T53" fmla="*/ 12 h 723"/>
                <a:gd name="T54" fmla="*/ 724 w 825"/>
                <a:gd name="T55" fmla="*/ 19 h 723"/>
                <a:gd name="T56" fmla="*/ 698 w 825"/>
                <a:gd name="T57" fmla="*/ 31 h 723"/>
                <a:gd name="T58" fmla="*/ 673 w 825"/>
                <a:gd name="T59" fmla="*/ 37 h 723"/>
                <a:gd name="T60" fmla="*/ 648 w 825"/>
                <a:gd name="T61" fmla="*/ 50 h 723"/>
                <a:gd name="T62" fmla="*/ 610 w 825"/>
                <a:gd name="T63" fmla="*/ 69 h 723"/>
                <a:gd name="T64" fmla="*/ 585 w 825"/>
                <a:gd name="T65" fmla="*/ 81 h 723"/>
                <a:gd name="T66" fmla="*/ 560 w 825"/>
                <a:gd name="T67" fmla="*/ 100 h 723"/>
                <a:gd name="T68" fmla="*/ 535 w 825"/>
                <a:gd name="T69" fmla="*/ 112 h 723"/>
                <a:gd name="T70" fmla="*/ 510 w 825"/>
                <a:gd name="T71" fmla="*/ 132 h 723"/>
                <a:gd name="T72" fmla="*/ 471 w 825"/>
                <a:gd name="T73" fmla="*/ 157 h 723"/>
                <a:gd name="T74" fmla="*/ 421 w 825"/>
                <a:gd name="T75" fmla="*/ 194 h 723"/>
                <a:gd name="T76" fmla="*/ 403 w 825"/>
                <a:gd name="T77" fmla="*/ 213 h 723"/>
                <a:gd name="T78" fmla="*/ 371 w 825"/>
                <a:gd name="T79" fmla="*/ 238 h 723"/>
                <a:gd name="T80" fmla="*/ 271 w 825"/>
                <a:gd name="T81" fmla="*/ 333 h 723"/>
                <a:gd name="T82" fmla="*/ 208 w 825"/>
                <a:gd name="T83" fmla="*/ 401 h 723"/>
                <a:gd name="T84" fmla="*/ 182 w 825"/>
                <a:gd name="T85" fmla="*/ 433 h 723"/>
                <a:gd name="T86" fmla="*/ 132 w 825"/>
                <a:gd name="T87" fmla="*/ 496 h 723"/>
                <a:gd name="T88" fmla="*/ 114 w 825"/>
                <a:gd name="T89" fmla="*/ 527 h 723"/>
                <a:gd name="T90" fmla="*/ 76 w 825"/>
                <a:gd name="T91" fmla="*/ 583 h 723"/>
                <a:gd name="T92" fmla="*/ 25 w 825"/>
                <a:gd name="T93" fmla="*/ 653 h 723"/>
                <a:gd name="T94" fmla="*/ 0 w 825"/>
                <a:gd name="T95" fmla="*/ 690 h 7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25"/>
                <a:gd name="T145" fmla="*/ 0 h 723"/>
                <a:gd name="T146" fmla="*/ 825 w 825"/>
                <a:gd name="T147" fmla="*/ 723 h 72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25" h="723">
                  <a:moveTo>
                    <a:pt x="0" y="690"/>
                  </a:moveTo>
                  <a:lnTo>
                    <a:pt x="0" y="715"/>
                  </a:lnTo>
                  <a:lnTo>
                    <a:pt x="13" y="715"/>
                  </a:lnTo>
                  <a:lnTo>
                    <a:pt x="13" y="722"/>
                  </a:lnTo>
                  <a:lnTo>
                    <a:pt x="20" y="722"/>
                  </a:lnTo>
                  <a:lnTo>
                    <a:pt x="25" y="715"/>
                  </a:lnTo>
                  <a:lnTo>
                    <a:pt x="32" y="715"/>
                  </a:lnTo>
                  <a:lnTo>
                    <a:pt x="32" y="709"/>
                  </a:lnTo>
                  <a:lnTo>
                    <a:pt x="45" y="690"/>
                  </a:lnTo>
                  <a:lnTo>
                    <a:pt x="57" y="672"/>
                  </a:lnTo>
                  <a:lnTo>
                    <a:pt x="70" y="653"/>
                  </a:lnTo>
                  <a:lnTo>
                    <a:pt x="107" y="603"/>
                  </a:lnTo>
                  <a:lnTo>
                    <a:pt x="120" y="583"/>
                  </a:lnTo>
                  <a:lnTo>
                    <a:pt x="145" y="552"/>
                  </a:lnTo>
                  <a:lnTo>
                    <a:pt x="157" y="533"/>
                  </a:lnTo>
                  <a:lnTo>
                    <a:pt x="164" y="521"/>
                  </a:lnTo>
                  <a:lnTo>
                    <a:pt x="202" y="471"/>
                  </a:lnTo>
                  <a:lnTo>
                    <a:pt x="227" y="446"/>
                  </a:lnTo>
                  <a:lnTo>
                    <a:pt x="239" y="426"/>
                  </a:lnTo>
                  <a:lnTo>
                    <a:pt x="277" y="389"/>
                  </a:lnTo>
                  <a:lnTo>
                    <a:pt x="302" y="358"/>
                  </a:lnTo>
                  <a:lnTo>
                    <a:pt x="396" y="263"/>
                  </a:lnTo>
                  <a:lnTo>
                    <a:pt x="416" y="257"/>
                  </a:lnTo>
                  <a:lnTo>
                    <a:pt x="459" y="213"/>
                  </a:lnTo>
                  <a:lnTo>
                    <a:pt x="498" y="182"/>
                  </a:lnTo>
                  <a:lnTo>
                    <a:pt x="510" y="176"/>
                  </a:lnTo>
                  <a:lnTo>
                    <a:pt x="535" y="163"/>
                  </a:lnTo>
                  <a:lnTo>
                    <a:pt x="548" y="151"/>
                  </a:lnTo>
                  <a:lnTo>
                    <a:pt x="560" y="144"/>
                  </a:lnTo>
                  <a:lnTo>
                    <a:pt x="566" y="137"/>
                  </a:lnTo>
                  <a:lnTo>
                    <a:pt x="578" y="132"/>
                  </a:lnTo>
                  <a:lnTo>
                    <a:pt x="592" y="119"/>
                  </a:lnTo>
                  <a:lnTo>
                    <a:pt x="604" y="112"/>
                  </a:lnTo>
                  <a:lnTo>
                    <a:pt x="617" y="106"/>
                  </a:lnTo>
                  <a:lnTo>
                    <a:pt x="629" y="100"/>
                  </a:lnTo>
                  <a:lnTo>
                    <a:pt x="655" y="87"/>
                  </a:lnTo>
                  <a:lnTo>
                    <a:pt x="667" y="87"/>
                  </a:lnTo>
                  <a:lnTo>
                    <a:pt x="673" y="81"/>
                  </a:lnTo>
                  <a:lnTo>
                    <a:pt x="685" y="75"/>
                  </a:lnTo>
                  <a:lnTo>
                    <a:pt x="698" y="69"/>
                  </a:lnTo>
                  <a:lnTo>
                    <a:pt x="710" y="62"/>
                  </a:lnTo>
                  <a:lnTo>
                    <a:pt x="724" y="56"/>
                  </a:lnTo>
                  <a:lnTo>
                    <a:pt x="736" y="56"/>
                  </a:lnTo>
                  <a:lnTo>
                    <a:pt x="749" y="50"/>
                  </a:lnTo>
                  <a:lnTo>
                    <a:pt x="761" y="44"/>
                  </a:lnTo>
                  <a:lnTo>
                    <a:pt x="805" y="37"/>
                  </a:lnTo>
                  <a:lnTo>
                    <a:pt x="812" y="31"/>
                  </a:lnTo>
                  <a:lnTo>
                    <a:pt x="817" y="31"/>
                  </a:lnTo>
                  <a:lnTo>
                    <a:pt x="817" y="19"/>
                  </a:lnTo>
                  <a:lnTo>
                    <a:pt x="824" y="19"/>
                  </a:lnTo>
                  <a:lnTo>
                    <a:pt x="824" y="12"/>
                  </a:lnTo>
                  <a:lnTo>
                    <a:pt x="812" y="0"/>
                  </a:lnTo>
                  <a:lnTo>
                    <a:pt x="799" y="0"/>
                  </a:lnTo>
                  <a:lnTo>
                    <a:pt x="749" y="12"/>
                  </a:lnTo>
                  <a:lnTo>
                    <a:pt x="736" y="19"/>
                  </a:lnTo>
                  <a:lnTo>
                    <a:pt x="724" y="19"/>
                  </a:lnTo>
                  <a:lnTo>
                    <a:pt x="710" y="25"/>
                  </a:lnTo>
                  <a:lnTo>
                    <a:pt x="698" y="31"/>
                  </a:lnTo>
                  <a:lnTo>
                    <a:pt x="685" y="31"/>
                  </a:lnTo>
                  <a:lnTo>
                    <a:pt x="673" y="37"/>
                  </a:lnTo>
                  <a:lnTo>
                    <a:pt x="660" y="44"/>
                  </a:lnTo>
                  <a:lnTo>
                    <a:pt x="648" y="50"/>
                  </a:lnTo>
                  <a:lnTo>
                    <a:pt x="635" y="56"/>
                  </a:lnTo>
                  <a:lnTo>
                    <a:pt x="610" y="69"/>
                  </a:lnTo>
                  <a:lnTo>
                    <a:pt x="598" y="75"/>
                  </a:lnTo>
                  <a:lnTo>
                    <a:pt x="585" y="81"/>
                  </a:lnTo>
                  <a:lnTo>
                    <a:pt x="573" y="87"/>
                  </a:lnTo>
                  <a:lnTo>
                    <a:pt x="560" y="100"/>
                  </a:lnTo>
                  <a:lnTo>
                    <a:pt x="548" y="106"/>
                  </a:lnTo>
                  <a:lnTo>
                    <a:pt x="535" y="112"/>
                  </a:lnTo>
                  <a:lnTo>
                    <a:pt x="523" y="119"/>
                  </a:lnTo>
                  <a:lnTo>
                    <a:pt x="510" y="132"/>
                  </a:lnTo>
                  <a:lnTo>
                    <a:pt x="485" y="144"/>
                  </a:lnTo>
                  <a:lnTo>
                    <a:pt x="471" y="157"/>
                  </a:lnTo>
                  <a:lnTo>
                    <a:pt x="434" y="182"/>
                  </a:lnTo>
                  <a:lnTo>
                    <a:pt x="421" y="194"/>
                  </a:lnTo>
                  <a:lnTo>
                    <a:pt x="416" y="207"/>
                  </a:lnTo>
                  <a:lnTo>
                    <a:pt x="403" y="213"/>
                  </a:lnTo>
                  <a:lnTo>
                    <a:pt x="391" y="226"/>
                  </a:lnTo>
                  <a:lnTo>
                    <a:pt x="371" y="238"/>
                  </a:lnTo>
                  <a:lnTo>
                    <a:pt x="346" y="257"/>
                  </a:lnTo>
                  <a:lnTo>
                    <a:pt x="271" y="333"/>
                  </a:lnTo>
                  <a:lnTo>
                    <a:pt x="246" y="364"/>
                  </a:lnTo>
                  <a:lnTo>
                    <a:pt x="208" y="401"/>
                  </a:lnTo>
                  <a:lnTo>
                    <a:pt x="195" y="420"/>
                  </a:lnTo>
                  <a:lnTo>
                    <a:pt x="182" y="433"/>
                  </a:lnTo>
                  <a:lnTo>
                    <a:pt x="170" y="452"/>
                  </a:lnTo>
                  <a:lnTo>
                    <a:pt x="132" y="496"/>
                  </a:lnTo>
                  <a:lnTo>
                    <a:pt x="127" y="515"/>
                  </a:lnTo>
                  <a:lnTo>
                    <a:pt x="114" y="527"/>
                  </a:lnTo>
                  <a:lnTo>
                    <a:pt x="88" y="565"/>
                  </a:lnTo>
                  <a:lnTo>
                    <a:pt x="76" y="583"/>
                  </a:lnTo>
                  <a:lnTo>
                    <a:pt x="38" y="634"/>
                  </a:lnTo>
                  <a:lnTo>
                    <a:pt x="25" y="653"/>
                  </a:lnTo>
                  <a:lnTo>
                    <a:pt x="13" y="672"/>
                  </a:lnTo>
                  <a:lnTo>
                    <a:pt x="0" y="690"/>
                  </a:lnTo>
                </a:path>
              </a:pathLst>
            </a:custGeom>
            <a:solidFill>
              <a:srgbClr val="00F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sz="1662"/>
            </a:p>
          </p:txBody>
        </p:sp>
        <p:sp>
          <p:nvSpPr>
            <p:cNvPr id="13" name="Freeform 16">
              <a:extLst>
                <a:ext uri="{FF2B5EF4-FFF2-40B4-BE49-F238E27FC236}">
                  <a16:creationId xmlns:a16="http://schemas.microsoft.com/office/drawing/2014/main" id="{38AB8893-2340-F6E4-D435-962E058ACE0A}"/>
                </a:ext>
              </a:extLst>
            </p:cNvPr>
            <p:cNvSpPr>
              <a:spLocks/>
            </p:cNvSpPr>
            <p:nvPr/>
          </p:nvSpPr>
          <p:spPr bwMode="auto">
            <a:xfrm>
              <a:off x="2127" y="2284"/>
              <a:ext cx="1915" cy="1370"/>
            </a:xfrm>
            <a:custGeom>
              <a:avLst/>
              <a:gdLst>
                <a:gd name="T0" fmla="*/ 25 w 1915"/>
                <a:gd name="T1" fmla="*/ 1330 h 1370"/>
                <a:gd name="T2" fmla="*/ 57 w 1915"/>
                <a:gd name="T3" fmla="*/ 1280 h 1370"/>
                <a:gd name="T4" fmla="*/ 89 w 1915"/>
                <a:gd name="T5" fmla="*/ 1223 h 1370"/>
                <a:gd name="T6" fmla="*/ 128 w 1915"/>
                <a:gd name="T7" fmla="*/ 1172 h 1370"/>
                <a:gd name="T8" fmla="*/ 158 w 1915"/>
                <a:gd name="T9" fmla="*/ 1121 h 1370"/>
                <a:gd name="T10" fmla="*/ 190 w 1915"/>
                <a:gd name="T11" fmla="*/ 1077 h 1370"/>
                <a:gd name="T12" fmla="*/ 222 w 1915"/>
                <a:gd name="T13" fmla="*/ 1027 h 1370"/>
                <a:gd name="T14" fmla="*/ 254 w 1915"/>
                <a:gd name="T15" fmla="*/ 982 h 1370"/>
                <a:gd name="T16" fmla="*/ 286 w 1915"/>
                <a:gd name="T17" fmla="*/ 938 h 1370"/>
                <a:gd name="T18" fmla="*/ 311 w 1915"/>
                <a:gd name="T19" fmla="*/ 894 h 1370"/>
                <a:gd name="T20" fmla="*/ 342 w 1915"/>
                <a:gd name="T21" fmla="*/ 855 h 1370"/>
                <a:gd name="T22" fmla="*/ 367 w 1915"/>
                <a:gd name="T23" fmla="*/ 811 h 1370"/>
                <a:gd name="T24" fmla="*/ 393 w 1915"/>
                <a:gd name="T25" fmla="*/ 773 h 1370"/>
                <a:gd name="T26" fmla="*/ 425 w 1915"/>
                <a:gd name="T27" fmla="*/ 742 h 1370"/>
                <a:gd name="T28" fmla="*/ 457 w 1915"/>
                <a:gd name="T29" fmla="*/ 697 h 1370"/>
                <a:gd name="T30" fmla="*/ 488 w 1915"/>
                <a:gd name="T31" fmla="*/ 653 h 1370"/>
                <a:gd name="T32" fmla="*/ 526 w 1915"/>
                <a:gd name="T33" fmla="*/ 614 h 1370"/>
                <a:gd name="T34" fmla="*/ 552 w 1915"/>
                <a:gd name="T35" fmla="*/ 583 h 1370"/>
                <a:gd name="T36" fmla="*/ 578 w 1915"/>
                <a:gd name="T37" fmla="*/ 558 h 1370"/>
                <a:gd name="T38" fmla="*/ 622 w 1915"/>
                <a:gd name="T39" fmla="*/ 513 h 1370"/>
                <a:gd name="T40" fmla="*/ 647 w 1915"/>
                <a:gd name="T41" fmla="*/ 488 h 1370"/>
                <a:gd name="T42" fmla="*/ 672 w 1915"/>
                <a:gd name="T43" fmla="*/ 462 h 1370"/>
                <a:gd name="T44" fmla="*/ 697 w 1915"/>
                <a:gd name="T45" fmla="*/ 437 h 1370"/>
                <a:gd name="T46" fmla="*/ 736 w 1915"/>
                <a:gd name="T47" fmla="*/ 405 h 1370"/>
                <a:gd name="T48" fmla="*/ 767 w 1915"/>
                <a:gd name="T49" fmla="*/ 386 h 1370"/>
                <a:gd name="T50" fmla="*/ 799 w 1915"/>
                <a:gd name="T51" fmla="*/ 361 h 1370"/>
                <a:gd name="T52" fmla="*/ 831 w 1915"/>
                <a:gd name="T53" fmla="*/ 342 h 1370"/>
                <a:gd name="T54" fmla="*/ 856 w 1915"/>
                <a:gd name="T55" fmla="*/ 322 h 1370"/>
                <a:gd name="T56" fmla="*/ 888 w 1915"/>
                <a:gd name="T57" fmla="*/ 304 h 1370"/>
                <a:gd name="T58" fmla="*/ 920 w 1915"/>
                <a:gd name="T59" fmla="*/ 292 h 1370"/>
                <a:gd name="T60" fmla="*/ 957 w 1915"/>
                <a:gd name="T61" fmla="*/ 272 h 1370"/>
                <a:gd name="T62" fmla="*/ 989 w 1915"/>
                <a:gd name="T63" fmla="*/ 253 h 1370"/>
                <a:gd name="T64" fmla="*/ 1021 w 1915"/>
                <a:gd name="T65" fmla="*/ 234 h 1370"/>
                <a:gd name="T66" fmla="*/ 1058 w 1915"/>
                <a:gd name="T67" fmla="*/ 215 h 1370"/>
                <a:gd name="T68" fmla="*/ 1097 w 1915"/>
                <a:gd name="T69" fmla="*/ 202 h 1370"/>
                <a:gd name="T70" fmla="*/ 1135 w 1915"/>
                <a:gd name="T71" fmla="*/ 184 h 1370"/>
                <a:gd name="T72" fmla="*/ 1173 w 1915"/>
                <a:gd name="T73" fmla="*/ 164 h 1370"/>
                <a:gd name="T74" fmla="*/ 1217 w 1915"/>
                <a:gd name="T75" fmla="*/ 152 h 1370"/>
                <a:gd name="T76" fmla="*/ 1262 w 1915"/>
                <a:gd name="T77" fmla="*/ 139 h 1370"/>
                <a:gd name="T78" fmla="*/ 1306 w 1915"/>
                <a:gd name="T79" fmla="*/ 120 h 1370"/>
                <a:gd name="T80" fmla="*/ 1356 w 1915"/>
                <a:gd name="T81" fmla="*/ 113 h 1370"/>
                <a:gd name="T82" fmla="*/ 1407 w 1915"/>
                <a:gd name="T83" fmla="*/ 95 h 1370"/>
                <a:gd name="T84" fmla="*/ 1458 w 1915"/>
                <a:gd name="T85" fmla="*/ 83 h 1370"/>
                <a:gd name="T86" fmla="*/ 1508 w 1915"/>
                <a:gd name="T87" fmla="*/ 69 h 1370"/>
                <a:gd name="T88" fmla="*/ 1559 w 1915"/>
                <a:gd name="T89" fmla="*/ 63 h 1370"/>
                <a:gd name="T90" fmla="*/ 1616 w 1915"/>
                <a:gd name="T91" fmla="*/ 51 h 1370"/>
                <a:gd name="T92" fmla="*/ 1673 w 1915"/>
                <a:gd name="T93" fmla="*/ 37 h 1370"/>
                <a:gd name="T94" fmla="*/ 1730 w 1915"/>
                <a:gd name="T95" fmla="*/ 25 h 1370"/>
                <a:gd name="T96" fmla="*/ 1788 w 1915"/>
                <a:gd name="T97" fmla="*/ 19 h 1370"/>
                <a:gd name="T98" fmla="*/ 1850 w 1915"/>
                <a:gd name="T99" fmla="*/ 6 h 1370"/>
                <a:gd name="T100" fmla="*/ 1914 w 1915"/>
                <a:gd name="T101" fmla="*/ 0 h 13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15"/>
                <a:gd name="T154" fmla="*/ 0 h 1370"/>
                <a:gd name="T155" fmla="*/ 1915 w 1915"/>
                <a:gd name="T156" fmla="*/ 1370 h 137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15" h="1370">
                  <a:moveTo>
                    <a:pt x="0" y="1369"/>
                  </a:moveTo>
                  <a:lnTo>
                    <a:pt x="13" y="1349"/>
                  </a:lnTo>
                  <a:lnTo>
                    <a:pt x="25" y="1330"/>
                  </a:lnTo>
                  <a:lnTo>
                    <a:pt x="32" y="1312"/>
                  </a:lnTo>
                  <a:lnTo>
                    <a:pt x="45" y="1293"/>
                  </a:lnTo>
                  <a:lnTo>
                    <a:pt x="57" y="1280"/>
                  </a:lnTo>
                  <a:lnTo>
                    <a:pt x="70" y="1261"/>
                  </a:lnTo>
                  <a:lnTo>
                    <a:pt x="83" y="1242"/>
                  </a:lnTo>
                  <a:lnTo>
                    <a:pt x="89" y="1223"/>
                  </a:lnTo>
                  <a:lnTo>
                    <a:pt x="102" y="1204"/>
                  </a:lnTo>
                  <a:lnTo>
                    <a:pt x="114" y="1191"/>
                  </a:lnTo>
                  <a:lnTo>
                    <a:pt x="128" y="1172"/>
                  </a:lnTo>
                  <a:lnTo>
                    <a:pt x="133" y="1153"/>
                  </a:lnTo>
                  <a:lnTo>
                    <a:pt x="146" y="1140"/>
                  </a:lnTo>
                  <a:lnTo>
                    <a:pt x="158" y="1121"/>
                  </a:lnTo>
                  <a:lnTo>
                    <a:pt x="172" y="1109"/>
                  </a:lnTo>
                  <a:lnTo>
                    <a:pt x="178" y="1089"/>
                  </a:lnTo>
                  <a:lnTo>
                    <a:pt x="190" y="1077"/>
                  </a:lnTo>
                  <a:lnTo>
                    <a:pt x="204" y="1059"/>
                  </a:lnTo>
                  <a:lnTo>
                    <a:pt x="209" y="1045"/>
                  </a:lnTo>
                  <a:lnTo>
                    <a:pt x="222" y="1027"/>
                  </a:lnTo>
                  <a:lnTo>
                    <a:pt x="234" y="1014"/>
                  </a:lnTo>
                  <a:lnTo>
                    <a:pt x="241" y="995"/>
                  </a:lnTo>
                  <a:lnTo>
                    <a:pt x="254" y="982"/>
                  </a:lnTo>
                  <a:lnTo>
                    <a:pt x="261" y="970"/>
                  </a:lnTo>
                  <a:lnTo>
                    <a:pt x="273" y="951"/>
                  </a:lnTo>
                  <a:lnTo>
                    <a:pt x="286" y="938"/>
                  </a:lnTo>
                  <a:lnTo>
                    <a:pt x="292" y="926"/>
                  </a:lnTo>
                  <a:lnTo>
                    <a:pt x="305" y="912"/>
                  </a:lnTo>
                  <a:lnTo>
                    <a:pt x="311" y="894"/>
                  </a:lnTo>
                  <a:lnTo>
                    <a:pt x="323" y="880"/>
                  </a:lnTo>
                  <a:lnTo>
                    <a:pt x="330" y="868"/>
                  </a:lnTo>
                  <a:lnTo>
                    <a:pt x="342" y="855"/>
                  </a:lnTo>
                  <a:lnTo>
                    <a:pt x="349" y="836"/>
                  </a:lnTo>
                  <a:lnTo>
                    <a:pt x="362" y="823"/>
                  </a:lnTo>
                  <a:lnTo>
                    <a:pt x="367" y="811"/>
                  </a:lnTo>
                  <a:lnTo>
                    <a:pt x="374" y="798"/>
                  </a:lnTo>
                  <a:lnTo>
                    <a:pt x="387" y="786"/>
                  </a:lnTo>
                  <a:lnTo>
                    <a:pt x="393" y="773"/>
                  </a:lnTo>
                  <a:lnTo>
                    <a:pt x="406" y="767"/>
                  </a:lnTo>
                  <a:lnTo>
                    <a:pt x="413" y="754"/>
                  </a:lnTo>
                  <a:lnTo>
                    <a:pt x="425" y="742"/>
                  </a:lnTo>
                  <a:lnTo>
                    <a:pt x="431" y="729"/>
                  </a:lnTo>
                  <a:lnTo>
                    <a:pt x="438" y="716"/>
                  </a:lnTo>
                  <a:lnTo>
                    <a:pt x="457" y="697"/>
                  </a:lnTo>
                  <a:lnTo>
                    <a:pt x="463" y="685"/>
                  </a:lnTo>
                  <a:lnTo>
                    <a:pt x="482" y="665"/>
                  </a:lnTo>
                  <a:lnTo>
                    <a:pt x="488" y="653"/>
                  </a:lnTo>
                  <a:lnTo>
                    <a:pt x="507" y="634"/>
                  </a:lnTo>
                  <a:lnTo>
                    <a:pt x="514" y="621"/>
                  </a:lnTo>
                  <a:lnTo>
                    <a:pt x="526" y="614"/>
                  </a:lnTo>
                  <a:lnTo>
                    <a:pt x="532" y="602"/>
                  </a:lnTo>
                  <a:lnTo>
                    <a:pt x="539" y="589"/>
                  </a:lnTo>
                  <a:lnTo>
                    <a:pt x="552" y="583"/>
                  </a:lnTo>
                  <a:lnTo>
                    <a:pt x="558" y="570"/>
                  </a:lnTo>
                  <a:lnTo>
                    <a:pt x="564" y="563"/>
                  </a:lnTo>
                  <a:lnTo>
                    <a:pt x="578" y="558"/>
                  </a:lnTo>
                  <a:lnTo>
                    <a:pt x="583" y="545"/>
                  </a:lnTo>
                  <a:lnTo>
                    <a:pt x="608" y="519"/>
                  </a:lnTo>
                  <a:lnTo>
                    <a:pt x="622" y="513"/>
                  </a:lnTo>
                  <a:lnTo>
                    <a:pt x="628" y="501"/>
                  </a:lnTo>
                  <a:lnTo>
                    <a:pt x="634" y="494"/>
                  </a:lnTo>
                  <a:lnTo>
                    <a:pt x="647" y="488"/>
                  </a:lnTo>
                  <a:lnTo>
                    <a:pt x="653" y="475"/>
                  </a:lnTo>
                  <a:lnTo>
                    <a:pt x="659" y="469"/>
                  </a:lnTo>
                  <a:lnTo>
                    <a:pt x="672" y="462"/>
                  </a:lnTo>
                  <a:lnTo>
                    <a:pt x="679" y="456"/>
                  </a:lnTo>
                  <a:lnTo>
                    <a:pt x="684" y="443"/>
                  </a:lnTo>
                  <a:lnTo>
                    <a:pt x="697" y="437"/>
                  </a:lnTo>
                  <a:lnTo>
                    <a:pt x="711" y="425"/>
                  </a:lnTo>
                  <a:lnTo>
                    <a:pt x="723" y="418"/>
                  </a:lnTo>
                  <a:lnTo>
                    <a:pt x="736" y="405"/>
                  </a:lnTo>
                  <a:lnTo>
                    <a:pt x="748" y="399"/>
                  </a:lnTo>
                  <a:lnTo>
                    <a:pt x="755" y="393"/>
                  </a:lnTo>
                  <a:lnTo>
                    <a:pt x="767" y="386"/>
                  </a:lnTo>
                  <a:lnTo>
                    <a:pt x="780" y="373"/>
                  </a:lnTo>
                  <a:lnTo>
                    <a:pt x="792" y="368"/>
                  </a:lnTo>
                  <a:lnTo>
                    <a:pt x="799" y="361"/>
                  </a:lnTo>
                  <a:lnTo>
                    <a:pt x="812" y="354"/>
                  </a:lnTo>
                  <a:lnTo>
                    <a:pt x="817" y="348"/>
                  </a:lnTo>
                  <a:lnTo>
                    <a:pt x="831" y="342"/>
                  </a:lnTo>
                  <a:lnTo>
                    <a:pt x="837" y="336"/>
                  </a:lnTo>
                  <a:lnTo>
                    <a:pt x="849" y="329"/>
                  </a:lnTo>
                  <a:lnTo>
                    <a:pt x="856" y="322"/>
                  </a:lnTo>
                  <a:lnTo>
                    <a:pt x="869" y="317"/>
                  </a:lnTo>
                  <a:lnTo>
                    <a:pt x="875" y="310"/>
                  </a:lnTo>
                  <a:lnTo>
                    <a:pt x="888" y="304"/>
                  </a:lnTo>
                  <a:lnTo>
                    <a:pt x="900" y="297"/>
                  </a:lnTo>
                  <a:lnTo>
                    <a:pt x="913" y="297"/>
                  </a:lnTo>
                  <a:lnTo>
                    <a:pt x="920" y="292"/>
                  </a:lnTo>
                  <a:lnTo>
                    <a:pt x="932" y="285"/>
                  </a:lnTo>
                  <a:lnTo>
                    <a:pt x="945" y="278"/>
                  </a:lnTo>
                  <a:lnTo>
                    <a:pt x="957" y="272"/>
                  </a:lnTo>
                  <a:lnTo>
                    <a:pt x="964" y="266"/>
                  </a:lnTo>
                  <a:lnTo>
                    <a:pt x="976" y="260"/>
                  </a:lnTo>
                  <a:lnTo>
                    <a:pt x="989" y="253"/>
                  </a:lnTo>
                  <a:lnTo>
                    <a:pt x="1002" y="247"/>
                  </a:lnTo>
                  <a:lnTo>
                    <a:pt x="1014" y="241"/>
                  </a:lnTo>
                  <a:lnTo>
                    <a:pt x="1021" y="234"/>
                  </a:lnTo>
                  <a:lnTo>
                    <a:pt x="1033" y="228"/>
                  </a:lnTo>
                  <a:lnTo>
                    <a:pt x="1046" y="221"/>
                  </a:lnTo>
                  <a:lnTo>
                    <a:pt x="1058" y="215"/>
                  </a:lnTo>
                  <a:lnTo>
                    <a:pt x="1071" y="209"/>
                  </a:lnTo>
                  <a:lnTo>
                    <a:pt x="1084" y="202"/>
                  </a:lnTo>
                  <a:lnTo>
                    <a:pt x="1097" y="202"/>
                  </a:lnTo>
                  <a:lnTo>
                    <a:pt x="1109" y="196"/>
                  </a:lnTo>
                  <a:lnTo>
                    <a:pt x="1122" y="189"/>
                  </a:lnTo>
                  <a:lnTo>
                    <a:pt x="1135" y="184"/>
                  </a:lnTo>
                  <a:lnTo>
                    <a:pt x="1147" y="177"/>
                  </a:lnTo>
                  <a:lnTo>
                    <a:pt x="1161" y="171"/>
                  </a:lnTo>
                  <a:lnTo>
                    <a:pt x="1173" y="164"/>
                  </a:lnTo>
                  <a:lnTo>
                    <a:pt x="1191" y="164"/>
                  </a:lnTo>
                  <a:lnTo>
                    <a:pt x="1205" y="158"/>
                  </a:lnTo>
                  <a:lnTo>
                    <a:pt x="1217" y="152"/>
                  </a:lnTo>
                  <a:lnTo>
                    <a:pt x="1230" y="145"/>
                  </a:lnTo>
                  <a:lnTo>
                    <a:pt x="1249" y="139"/>
                  </a:lnTo>
                  <a:lnTo>
                    <a:pt x="1262" y="139"/>
                  </a:lnTo>
                  <a:lnTo>
                    <a:pt x="1274" y="133"/>
                  </a:lnTo>
                  <a:lnTo>
                    <a:pt x="1294" y="127"/>
                  </a:lnTo>
                  <a:lnTo>
                    <a:pt x="1306" y="120"/>
                  </a:lnTo>
                  <a:lnTo>
                    <a:pt x="1324" y="120"/>
                  </a:lnTo>
                  <a:lnTo>
                    <a:pt x="1338" y="113"/>
                  </a:lnTo>
                  <a:lnTo>
                    <a:pt x="1356" y="113"/>
                  </a:lnTo>
                  <a:lnTo>
                    <a:pt x="1375" y="108"/>
                  </a:lnTo>
                  <a:lnTo>
                    <a:pt x="1388" y="101"/>
                  </a:lnTo>
                  <a:lnTo>
                    <a:pt x="1407" y="95"/>
                  </a:lnTo>
                  <a:lnTo>
                    <a:pt x="1420" y="95"/>
                  </a:lnTo>
                  <a:lnTo>
                    <a:pt x="1439" y="88"/>
                  </a:lnTo>
                  <a:lnTo>
                    <a:pt x="1458" y="83"/>
                  </a:lnTo>
                  <a:lnTo>
                    <a:pt x="1471" y="83"/>
                  </a:lnTo>
                  <a:lnTo>
                    <a:pt x="1489" y="76"/>
                  </a:lnTo>
                  <a:lnTo>
                    <a:pt x="1508" y="69"/>
                  </a:lnTo>
                  <a:lnTo>
                    <a:pt x="1528" y="69"/>
                  </a:lnTo>
                  <a:lnTo>
                    <a:pt x="1540" y="63"/>
                  </a:lnTo>
                  <a:lnTo>
                    <a:pt x="1559" y="63"/>
                  </a:lnTo>
                  <a:lnTo>
                    <a:pt x="1579" y="56"/>
                  </a:lnTo>
                  <a:lnTo>
                    <a:pt x="1597" y="51"/>
                  </a:lnTo>
                  <a:lnTo>
                    <a:pt x="1616" y="51"/>
                  </a:lnTo>
                  <a:lnTo>
                    <a:pt x="1636" y="44"/>
                  </a:lnTo>
                  <a:lnTo>
                    <a:pt x="1654" y="44"/>
                  </a:lnTo>
                  <a:lnTo>
                    <a:pt x="1673" y="37"/>
                  </a:lnTo>
                  <a:lnTo>
                    <a:pt x="1692" y="37"/>
                  </a:lnTo>
                  <a:lnTo>
                    <a:pt x="1712" y="31"/>
                  </a:lnTo>
                  <a:lnTo>
                    <a:pt x="1730" y="25"/>
                  </a:lnTo>
                  <a:lnTo>
                    <a:pt x="1749" y="25"/>
                  </a:lnTo>
                  <a:lnTo>
                    <a:pt x="1769" y="19"/>
                  </a:lnTo>
                  <a:lnTo>
                    <a:pt x="1788" y="19"/>
                  </a:lnTo>
                  <a:lnTo>
                    <a:pt x="1813" y="12"/>
                  </a:lnTo>
                  <a:lnTo>
                    <a:pt x="1832" y="12"/>
                  </a:lnTo>
                  <a:lnTo>
                    <a:pt x="1850" y="6"/>
                  </a:lnTo>
                  <a:lnTo>
                    <a:pt x="1870" y="6"/>
                  </a:lnTo>
                  <a:lnTo>
                    <a:pt x="1895" y="0"/>
                  </a:lnTo>
                  <a:lnTo>
                    <a:pt x="1914"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sz="1662"/>
            </a:p>
          </p:txBody>
        </p:sp>
        <p:sp>
          <p:nvSpPr>
            <p:cNvPr id="14" name="Line 17">
              <a:extLst>
                <a:ext uri="{FF2B5EF4-FFF2-40B4-BE49-F238E27FC236}">
                  <a16:creationId xmlns:a16="http://schemas.microsoft.com/office/drawing/2014/main" id="{52B9B3C6-2C77-888E-09A9-2B338CB93FDE}"/>
                </a:ext>
              </a:extLst>
            </p:cNvPr>
            <p:cNvSpPr>
              <a:spLocks noChangeShapeType="1"/>
            </p:cNvSpPr>
            <p:nvPr/>
          </p:nvSpPr>
          <p:spPr bwMode="auto">
            <a:xfrm flipH="1">
              <a:off x="2127" y="2094"/>
              <a:ext cx="2174" cy="0"/>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5" name="Line 18">
              <a:extLst>
                <a:ext uri="{FF2B5EF4-FFF2-40B4-BE49-F238E27FC236}">
                  <a16:creationId xmlns:a16="http://schemas.microsoft.com/office/drawing/2014/main" id="{701AE27D-C8B8-7DE0-F9CE-CCD8846C6664}"/>
                </a:ext>
              </a:extLst>
            </p:cNvPr>
            <p:cNvSpPr>
              <a:spLocks noChangeShapeType="1"/>
            </p:cNvSpPr>
            <p:nvPr/>
          </p:nvSpPr>
          <p:spPr bwMode="auto">
            <a:xfrm flipV="1">
              <a:off x="3515" y="2093"/>
              <a:ext cx="0" cy="1559"/>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6" name="Line 19">
              <a:extLst>
                <a:ext uri="{FF2B5EF4-FFF2-40B4-BE49-F238E27FC236}">
                  <a16:creationId xmlns:a16="http://schemas.microsoft.com/office/drawing/2014/main" id="{93D6C994-D63F-86C5-BA4A-B1290515AE34}"/>
                </a:ext>
              </a:extLst>
            </p:cNvPr>
            <p:cNvSpPr>
              <a:spLocks noChangeShapeType="1"/>
            </p:cNvSpPr>
            <p:nvPr/>
          </p:nvSpPr>
          <p:spPr bwMode="auto">
            <a:xfrm flipH="1">
              <a:off x="2127" y="2790"/>
              <a:ext cx="1388" cy="0"/>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7" name="Line 20">
              <a:extLst>
                <a:ext uri="{FF2B5EF4-FFF2-40B4-BE49-F238E27FC236}">
                  <a16:creationId xmlns:a16="http://schemas.microsoft.com/office/drawing/2014/main" id="{DBA47B42-1126-4255-7F11-35A56DF5B4F2}"/>
                </a:ext>
              </a:extLst>
            </p:cNvPr>
            <p:cNvSpPr>
              <a:spLocks noChangeShapeType="1"/>
            </p:cNvSpPr>
            <p:nvPr/>
          </p:nvSpPr>
          <p:spPr bwMode="auto">
            <a:xfrm>
              <a:off x="4301" y="2094"/>
              <a:ext cx="0" cy="1559"/>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8" name="Line 21">
              <a:extLst>
                <a:ext uri="{FF2B5EF4-FFF2-40B4-BE49-F238E27FC236}">
                  <a16:creationId xmlns:a16="http://schemas.microsoft.com/office/drawing/2014/main" id="{5A1C22FA-32BD-9040-5EA3-AEDE485274A3}"/>
                </a:ext>
              </a:extLst>
            </p:cNvPr>
            <p:cNvSpPr>
              <a:spLocks noChangeShapeType="1"/>
            </p:cNvSpPr>
            <p:nvPr/>
          </p:nvSpPr>
          <p:spPr bwMode="auto">
            <a:xfrm>
              <a:off x="4041" y="1998"/>
              <a:ext cx="0" cy="1749"/>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9" name="Line 22">
              <a:extLst>
                <a:ext uri="{FF2B5EF4-FFF2-40B4-BE49-F238E27FC236}">
                  <a16:creationId xmlns:a16="http://schemas.microsoft.com/office/drawing/2014/main" id="{75897F87-8B8D-301A-B92B-AB102AC4FC48}"/>
                </a:ext>
              </a:extLst>
            </p:cNvPr>
            <p:cNvSpPr>
              <a:spLocks noChangeShapeType="1"/>
            </p:cNvSpPr>
            <p:nvPr/>
          </p:nvSpPr>
          <p:spPr bwMode="auto">
            <a:xfrm flipH="1">
              <a:off x="2127" y="2378"/>
              <a:ext cx="1363" cy="0"/>
            </a:xfrm>
            <a:prstGeom prst="line">
              <a:avLst/>
            </a:prstGeom>
            <a:noFill/>
            <a:ln w="12700">
              <a:solidFill>
                <a:srgbClr val="00FFFF"/>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20" name="Oval 23">
              <a:extLst>
                <a:ext uri="{FF2B5EF4-FFF2-40B4-BE49-F238E27FC236}">
                  <a16:creationId xmlns:a16="http://schemas.microsoft.com/office/drawing/2014/main" id="{4F2B61E0-369B-B7D6-AB92-9A1D178E35AC}"/>
                </a:ext>
              </a:extLst>
            </p:cNvPr>
            <p:cNvSpPr>
              <a:spLocks noChangeArrowheads="1"/>
            </p:cNvSpPr>
            <p:nvPr/>
          </p:nvSpPr>
          <p:spPr bwMode="auto">
            <a:xfrm>
              <a:off x="4286" y="2072"/>
              <a:ext cx="29" cy="36"/>
            </a:xfrm>
            <a:prstGeom prst="ellipse">
              <a:avLst/>
            </a:prstGeom>
            <a:solidFill>
              <a:srgbClr val="FF0000"/>
            </a:solidFill>
            <a:ln w="12700">
              <a:solidFill>
                <a:srgbClr val="00FFFF"/>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21" name="Oval 24">
              <a:extLst>
                <a:ext uri="{FF2B5EF4-FFF2-40B4-BE49-F238E27FC236}">
                  <a16:creationId xmlns:a16="http://schemas.microsoft.com/office/drawing/2014/main" id="{CEC5F9BB-4E1B-6CB0-47FE-5750F0A949DC}"/>
                </a:ext>
              </a:extLst>
            </p:cNvPr>
            <p:cNvSpPr>
              <a:spLocks noChangeArrowheads="1"/>
            </p:cNvSpPr>
            <p:nvPr/>
          </p:nvSpPr>
          <p:spPr bwMode="auto">
            <a:xfrm>
              <a:off x="3494" y="2364"/>
              <a:ext cx="36" cy="29"/>
            </a:xfrm>
            <a:prstGeom prst="ellipse">
              <a:avLst/>
            </a:prstGeom>
            <a:solidFill>
              <a:srgbClr val="FF0000"/>
            </a:solidFill>
            <a:ln w="12700">
              <a:solidFill>
                <a:srgbClr val="00FFFF"/>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22" name="Oval 25">
              <a:extLst>
                <a:ext uri="{FF2B5EF4-FFF2-40B4-BE49-F238E27FC236}">
                  <a16:creationId xmlns:a16="http://schemas.microsoft.com/office/drawing/2014/main" id="{FA52D9CB-402F-EF7B-CB49-C0C15257E18B}"/>
                </a:ext>
              </a:extLst>
            </p:cNvPr>
            <p:cNvSpPr>
              <a:spLocks noChangeArrowheads="1"/>
            </p:cNvSpPr>
            <p:nvPr/>
          </p:nvSpPr>
          <p:spPr bwMode="auto">
            <a:xfrm>
              <a:off x="3494" y="2769"/>
              <a:ext cx="36" cy="30"/>
            </a:xfrm>
            <a:prstGeom prst="ellipse">
              <a:avLst/>
            </a:prstGeom>
            <a:solidFill>
              <a:srgbClr val="FF0000"/>
            </a:solidFill>
            <a:ln w="12700">
              <a:solidFill>
                <a:srgbClr val="00FFFF"/>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2215"/>
            </a:p>
          </p:txBody>
        </p:sp>
        <p:sp>
          <p:nvSpPr>
            <p:cNvPr id="23" name="Rectangle 26">
              <a:extLst>
                <a:ext uri="{FF2B5EF4-FFF2-40B4-BE49-F238E27FC236}">
                  <a16:creationId xmlns:a16="http://schemas.microsoft.com/office/drawing/2014/main" id="{CEDF5682-B352-0AC5-1A92-AF80E619ABAC}"/>
                </a:ext>
              </a:extLst>
            </p:cNvPr>
            <p:cNvSpPr>
              <a:spLocks noChangeArrowheads="1"/>
            </p:cNvSpPr>
            <p:nvPr/>
          </p:nvSpPr>
          <p:spPr bwMode="auto">
            <a:xfrm>
              <a:off x="401" y="1949"/>
              <a:ext cx="2390"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2000" b="1" dirty="0">
                  <a:solidFill>
                    <a:srgbClr val="00B050"/>
                  </a:solidFill>
                  <a:cs typeface="Times New Roman" panose="02020603050405020304" pitchFamily="18" charset="0"/>
                </a:rPr>
                <a:t>Coût à date d'achèvement</a:t>
              </a:r>
            </a:p>
          </p:txBody>
        </p:sp>
        <p:sp>
          <p:nvSpPr>
            <p:cNvPr id="24" name="Rectangle 27">
              <a:extLst>
                <a:ext uri="{FF2B5EF4-FFF2-40B4-BE49-F238E27FC236}">
                  <a16:creationId xmlns:a16="http://schemas.microsoft.com/office/drawing/2014/main" id="{A071EFD6-2342-724D-12EE-CB9E7F7E7BAF}"/>
                </a:ext>
              </a:extLst>
            </p:cNvPr>
            <p:cNvSpPr>
              <a:spLocks noChangeArrowheads="1"/>
            </p:cNvSpPr>
            <p:nvPr/>
          </p:nvSpPr>
          <p:spPr bwMode="auto">
            <a:xfrm>
              <a:off x="736" y="2242"/>
              <a:ext cx="135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800" b="1" dirty="0">
                  <a:solidFill>
                    <a:srgbClr val="FF0000"/>
                  </a:solidFill>
                  <a:cs typeface="Times New Roman" panose="02020603050405020304" pitchFamily="18" charset="0"/>
                </a:rPr>
                <a:t>Coût prévu à date "t</a:t>
              </a:r>
              <a:r>
                <a:rPr lang="fr-FR" altLang="en-US" sz="1200" b="1" dirty="0">
                  <a:solidFill>
                    <a:srgbClr val="FF0000"/>
                  </a:solidFill>
                  <a:latin typeface="Arial Narrow" panose="020B0606020202030204" pitchFamily="34" charset="0"/>
                </a:rPr>
                <a:t>"</a:t>
              </a:r>
            </a:p>
          </p:txBody>
        </p:sp>
        <p:sp>
          <p:nvSpPr>
            <p:cNvPr id="25" name="Rectangle 28">
              <a:extLst>
                <a:ext uri="{FF2B5EF4-FFF2-40B4-BE49-F238E27FC236}">
                  <a16:creationId xmlns:a16="http://schemas.microsoft.com/office/drawing/2014/main" id="{DE95E8B9-86F2-90D0-55AB-3D630936E10A}"/>
                </a:ext>
              </a:extLst>
            </p:cNvPr>
            <p:cNvSpPr>
              <a:spLocks noChangeArrowheads="1"/>
            </p:cNvSpPr>
            <p:nvPr/>
          </p:nvSpPr>
          <p:spPr bwMode="auto">
            <a:xfrm>
              <a:off x="582" y="2646"/>
              <a:ext cx="1905"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2000" b="1" dirty="0">
                  <a:solidFill>
                    <a:srgbClr val="7030A0"/>
                  </a:solidFill>
                  <a:cs typeface="Times New Roman" panose="02020603050405020304" pitchFamily="18" charset="0"/>
                </a:rPr>
                <a:t>Coût réalisé à date "t"</a:t>
              </a:r>
            </a:p>
          </p:txBody>
        </p:sp>
        <p:sp>
          <p:nvSpPr>
            <p:cNvPr id="26" name="Rectangle 29">
              <a:extLst>
                <a:ext uri="{FF2B5EF4-FFF2-40B4-BE49-F238E27FC236}">
                  <a16:creationId xmlns:a16="http://schemas.microsoft.com/office/drawing/2014/main" id="{DD01C3CB-E33C-D463-D67C-B9C53161A16B}"/>
                </a:ext>
              </a:extLst>
            </p:cNvPr>
            <p:cNvSpPr>
              <a:spLocks noChangeArrowheads="1"/>
            </p:cNvSpPr>
            <p:nvPr/>
          </p:nvSpPr>
          <p:spPr bwMode="auto">
            <a:xfrm>
              <a:off x="1994" y="1519"/>
              <a:ext cx="27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200">
                  <a:solidFill>
                    <a:srgbClr val="000000"/>
                  </a:solidFill>
                  <a:latin typeface="Arial Narrow" panose="020B0606020202030204" pitchFamily="34" charset="0"/>
                </a:rPr>
                <a:t>Coût</a:t>
              </a:r>
            </a:p>
          </p:txBody>
        </p:sp>
        <p:sp>
          <p:nvSpPr>
            <p:cNvPr id="27" name="Rectangle 30">
              <a:extLst>
                <a:ext uri="{FF2B5EF4-FFF2-40B4-BE49-F238E27FC236}">
                  <a16:creationId xmlns:a16="http://schemas.microsoft.com/office/drawing/2014/main" id="{3F740C22-62A3-ED1A-DBB3-E874A50EBD7C}"/>
                </a:ext>
              </a:extLst>
            </p:cNvPr>
            <p:cNvSpPr>
              <a:spLocks noChangeArrowheads="1"/>
            </p:cNvSpPr>
            <p:nvPr/>
          </p:nvSpPr>
          <p:spPr bwMode="auto">
            <a:xfrm>
              <a:off x="3832" y="2881"/>
              <a:ext cx="106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200" dirty="0">
                  <a:solidFill>
                    <a:srgbClr val="000000"/>
                  </a:solidFill>
                  <a:latin typeface="Arial Narrow" panose="020B0606020202030204" pitchFamily="34" charset="0"/>
                </a:rPr>
                <a:t>Evaluation du "Reste à faire"</a:t>
              </a:r>
            </a:p>
          </p:txBody>
        </p:sp>
        <p:sp>
          <p:nvSpPr>
            <p:cNvPr id="28" name="Freeform 31">
              <a:extLst>
                <a:ext uri="{FF2B5EF4-FFF2-40B4-BE49-F238E27FC236}">
                  <a16:creationId xmlns:a16="http://schemas.microsoft.com/office/drawing/2014/main" id="{8647CB67-CC7A-D593-A585-8046928D9950}"/>
                </a:ext>
              </a:extLst>
            </p:cNvPr>
            <p:cNvSpPr>
              <a:spLocks/>
            </p:cNvSpPr>
            <p:nvPr/>
          </p:nvSpPr>
          <p:spPr bwMode="auto">
            <a:xfrm>
              <a:off x="3731" y="2550"/>
              <a:ext cx="141" cy="406"/>
            </a:xfrm>
            <a:custGeom>
              <a:avLst/>
              <a:gdLst>
                <a:gd name="T0" fmla="*/ 140 w 141"/>
                <a:gd name="T1" fmla="*/ 405 h 406"/>
                <a:gd name="T2" fmla="*/ 133 w 141"/>
                <a:gd name="T3" fmla="*/ 405 h 406"/>
                <a:gd name="T4" fmla="*/ 127 w 141"/>
                <a:gd name="T5" fmla="*/ 398 h 406"/>
                <a:gd name="T6" fmla="*/ 120 w 141"/>
                <a:gd name="T7" fmla="*/ 398 h 406"/>
                <a:gd name="T8" fmla="*/ 120 w 141"/>
                <a:gd name="T9" fmla="*/ 393 h 406"/>
                <a:gd name="T10" fmla="*/ 114 w 141"/>
                <a:gd name="T11" fmla="*/ 393 h 406"/>
                <a:gd name="T12" fmla="*/ 108 w 141"/>
                <a:gd name="T13" fmla="*/ 386 h 406"/>
                <a:gd name="T14" fmla="*/ 101 w 141"/>
                <a:gd name="T15" fmla="*/ 386 h 406"/>
                <a:gd name="T16" fmla="*/ 101 w 141"/>
                <a:gd name="T17" fmla="*/ 380 h 406"/>
                <a:gd name="T18" fmla="*/ 95 w 141"/>
                <a:gd name="T19" fmla="*/ 380 h 406"/>
                <a:gd name="T20" fmla="*/ 95 w 141"/>
                <a:gd name="T21" fmla="*/ 373 h 406"/>
                <a:gd name="T22" fmla="*/ 88 w 141"/>
                <a:gd name="T23" fmla="*/ 373 h 406"/>
                <a:gd name="T24" fmla="*/ 88 w 141"/>
                <a:gd name="T25" fmla="*/ 368 h 406"/>
                <a:gd name="T26" fmla="*/ 76 w 141"/>
                <a:gd name="T27" fmla="*/ 354 h 406"/>
                <a:gd name="T28" fmla="*/ 76 w 141"/>
                <a:gd name="T29" fmla="*/ 348 h 406"/>
                <a:gd name="T30" fmla="*/ 63 w 141"/>
                <a:gd name="T31" fmla="*/ 336 h 406"/>
                <a:gd name="T32" fmla="*/ 63 w 141"/>
                <a:gd name="T33" fmla="*/ 322 h 406"/>
                <a:gd name="T34" fmla="*/ 57 w 141"/>
                <a:gd name="T35" fmla="*/ 322 h 406"/>
                <a:gd name="T36" fmla="*/ 57 w 141"/>
                <a:gd name="T37" fmla="*/ 317 h 406"/>
                <a:gd name="T38" fmla="*/ 51 w 141"/>
                <a:gd name="T39" fmla="*/ 310 h 406"/>
                <a:gd name="T40" fmla="*/ 51 w 141"/>
                <a:gd name="T41" fmla="*/ 297 h 406"/>
                <a:gd name="T42" fmla="*/ 44 w 141"/>
                <a:gd name="T43" fmla="*/ 292 h 406"/>
                <a:gd name="T44" fmla="*/ 44 w 141"/>
                <a:gd name="T45" fmla="*/ 278 h 406"/>
                <a:gd name="T46" fmla="*/ 37 w 141"/>
                <a:gd name="T47" fmla="*/ 272 h 406"/>
                <a:gd name="T48" fmla="*/ 37 w 141"/>
                <a:gd name="T49" fmla="*/ 260 h 406"/>
                <a:gd name="T50" fmla="*/ 32 w 141"/>
                <a:gd name="T51" fmla="*/ 253 h 406"/>
                <a:gd name="T52" fmla="*/ 32 w 141"/>
                <a:gd name="T53" fmla="*/ 228 h 406"/>
                <a:gd name="T54" fmla="*/ 25 w 141"/>
                <a:gd name="T55" fmla="*/ 221 h 406"/>
                <a:gd name="T56" fmla="*/ 25 w 141"/>
                <a:gd name="T57" fmla="*/ 203 h 406"/>
                <a:gd name="T58" fmla="*/ 19 w 141"/>
                <a:gd name="T59" fmla="*/ 196 h 406"/>
                <a:gd name="T60" fmla="*/ 19 w 141"/>
                <a:gd name="T61" fmla="*/ 164 h 406"/>
                <a:gd name="T62" fmla="*/ 12 w 141"/>
                <a:gd name="T63" fmla="*/ 152 h 406"/>
                <a:gd name="T64" fmla="*/ 12 w 141"/>
                <a:gd name="T65" fmla="*/ 113 h 406"/>
                <a:gd name="T66" fmla="*/ 7 w 141"/>
                <a:gd name="T67" fmla="*/ 107 h 406"/>
                <a:gd name="T68" fmla="*/ 7 w 141"/>
                <a:gd name="T69" fmla="*/ 56 h 406"/>
                <a:gd name="T70" fmla="*/ 0 w 141"/>
                <a:gd name="T71" fmla="*/ 44 h 406"/>
                <a:gd name="T72" fmla="*/ 0 w 141"/>
                <a:gd name="T73" fmla="*/ 0 h 4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1"/>
                <a:gd name="T112" fmla="*/ 0 h 406"/>
                <a:gd name="T113" fmla="*/ 141 w 141"/>
                <a:gd name="T114" fmla="*/ 406 h 4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1" h="406">
                  <a:moveTo>
                    <a:pt x="140" y="405"/>
                  </a:moveTo>
                  <a:lnTo>
                    <a:pt x="133" y="405"/>
                  </a:lnTo>
                  <a:lnTo>
                    <a:pt x="127" y="398"/>
                  </a:lnTo>
                  <a:lnTo>
                    <a:pt x="120" y="398"/>
                  </a:lnTo>
                  <a:lnTo>
                    <a:pt x="120" y="393"/>
                  </a:lnTo>
                  <a:lnTo>
                    <a:pt x="114" y="393"/>
                  </a:lnTo>
                  <a:lnTo>
                    <a:pt x="108" y="386"/>
                  </a:lnTo>
                  <a:lnTo>
                    <a:pt x="101" y="386"/>
                  </a:lnTo>
                  <a:lnTo>
                    <a:pt x="101" y="380"/>
                  </a:lnTo>
                  <a:lnTo>
                    <a:pt x="95" y="380"/>
                  </a:lnTo>
                  <a:lnTo>
                    <a:pt x="95" y="373"/>
                  </a:lnTo>
                  <a:lnTo>
                    <a:pt x="88" y="373"/>
                  </a:lnTo>
                  <a:lnTo>
                    <a:pt x="88" y="368"/>
                  </a:lnTo>
                  <a:lnTo>
                    <a:pt x="76" y="354"/>
                  </a:lnTo>
                  <a:lnTo>
                    <a:pt x="76" y="348"/>
                  </a:lnTo>
                  <a:lnTo>
                    <a:pt x="63" y="336"/>
                  </a:lnTo>
                  <a:lnTo>
                    <a:pt x="63" y="322"/>
                  </a:lnTo>
                  <a:lnTo>
                    <a:pt x="57" y="322"/>
                  </a:lnTo>
                  <a:lnTo>
                    <a:pt x="57" y="317"/>
                  </a:lnTo>
                  <a:lnTo>
                    <a:pt x="51" y="310"/>
                  </a:lnTo>
                  <a:lnTo>
                    <a:pt x="51" y="297"/>
                  </a:lnTo>
                  <a:lnTo>
                    <a:pt x="44" y="292"/>
                  </a:lnTo>
                  <a:lnTo>
                    <a:pt x="44" y="278"/>
                  </a:lnTo>
                  <a:lnTo>
                    <a:pt x="37" y="272"/>
                  </a:lnTo>
                  <a:lnTo>
                    <a:pt x="37" y="260"/>
                  </a:lnTo>
                  <a:lnTo>
                    <a:pt x="32" y="253"/>
                  </a:lnTo>
                  <a:lnTo>
                    <a:pt x="32" y="228"/>
                  </a:lnTo>
                  <a:lnTo>
                    <a:pt x="25" y="221"/>
                  </a:lnTo>
                  <a:lnTo>
                    <a:pt x="25" y="203"/>
                  </a:lnTo>
                  <a:lnTo>
                    <a:pt x="19" y="196"/>
                  </a:lnTo>
                  <a:lnTo>
                    <a:pt x="19" y="164"/>
                  </a:lnTo>
                  <a:lnTo>
                    <a:pt x="12" y="152"/>
                  </a:lnTo>
                  <a:lnTo>
                    <a:pt x="12" y="113"/>
                  </a:lnTo>
                  <a:lnTo>
                    <a:pt x="7" y="107"/>
                  </a:lnTo>
                  <a:lnTo>
                    <a:pt x="7" y="56"/>
                  </a:lnTo>
                  <a:lnTo>
                    <a:pt x="0" y="44"/>
                  </a:ln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sz="1662"/>
            </a:p>
          </p:txBody>
        </p:sp>
        <p:sp>
          <p:nvSpPr>
            <p:cNvPr id="29" name="Freeform 32">
              <a:extLst>
                <a:ext uri="{FF2B5EF4-FFF2-40B4-BE49-F238E27FC236}">
                  <a16:creationId xmlns:a16="http://schemas.microsoft.com/office/drawing/2014/main" id="{79E02C3B-3FE7-4A99-1322-C4EC5A4444FD}"/>
                </a:ext>
              </a:extLst>
            </p:cNvPr>
            <p:cNvSpPr>
              <a:spLocks/>
            </p:cNvSpPr>
            <p:nvPr/>
          </p:nvSpPr>
          <p:spPr bwMode="auto">
            <a:xfrm>
              <a:off x="3692" y="2550"/>
              <a:ext cx="91" cy="96"/>
            </a:xfrm>
            <a:custGeom>
              <a:avLst/>
              <a:gdLst>
                <a:gd name="T0" fmla="*/ 0 w 91"/>
                <a:gd name="T1" fmla="*/ 95 h 96"/>
                <a:gd name="T2" fmla="*/ 39 w 91"/>
                <a:gd name="T3" fmla="*/ 0 h 96"/>
                <a:gd name="T4" fmla="*/ 90 w 91"/>
                <a:gd name="T5" fmla="*/ 88 h 96"/>
                <a:gd name="T6" fmla="*/ 0 w 91"/>
                <a:gd name="T7" fmla="*/ 95 h 96"/>
                <a:gd name="T8" fmla="*/ 0 60000 65536"/>
                <a:gd name="T9" fmla="*/ 0 60000 65536"/>
                <a:gd name="T10" fmla="*/ 0 60000 65536"/>
                <a:gd name="T11" fmla="*/ 0 60000 65536"/>
                <a:gd name="T12" fmla="*/ 0 w 91"/>
                <a:gd name="T13" fmla="*/ 0 h 96"/>
                <a:gd name="T14" fmla="*/ 91 w 91"/>
                <a:gd name="T15" fmla="*/ 96 h 96"/>
              </a:gdLst>
              <a:ahLst/>
              <a:cxnLst>
                <a:cxn ang="T8">
                  <a:pos x="T0" y="T1"/>
                </a:cxn>
                <a:cxn ang="T9">
                  <a:pos x="T2" y="T3"/>
                </a:cxn>
                <a:cxn ang="T10">
                  <a:pos x="T4" y="T5"/>
                </a:cxn>
                <a:cxn ang="T11">
                  <a:pos x="T6" y="T7"/>
                </a:cxn>
              </a:cxnLst>
              <a:rect l="T12" t="T13" r="T14" b="T15"/>
              <a:pathLst>
                <a:path w="91" h="96">
                  <a:moveTo>
                    <a:pt x="0" y="95"/>
                  </a:moveTo>
                  <a:lnTo>
                    <a:pt x="39" y="0"/>
                  </a:lnTo>
                  <a:lnTo>
                    <a:pt x="90" y="88"/>
                  </a:lnTo>
                  <a:lnTo>
                    <a:pt x="0" y="95"/>
                  </a:lnTo>
                </a:path>
              </a:pathLst>
            </a:custGeom>
            <a:solidFill>
              <a:srgbClr val="000000"/>
            </a:solidFill>
            <a:ln w="12700" cap="rnd" cmpd="sng">
              <a:solidFill>
                <a:srgbClr val="000000"/>
              </a:solidFill>
              <a:prstDash val="solid"/>
              <a:round/>
              <a:headEnd type="none" w="med" len="med"/>
              <a:tailEnd type="none" w="med" len="med"/>
            </a:ln>
          </p:spPr>
          <p:txBody>
            <a:bodyPr/>
            <a:lstStyle/>
            <a:p>
              <a:endParaRPr lang="en-US" sz="1662"/>
            </a:p>
          </p:txBody>
        </p:sp>
        <p:sp>
          <p:nvSpPr>
            <p:cNvPr id="30" name="Rectangle 33">
              <a:extLst>
                <a:ext uri="{FF2B5EF4-FFF2-40B4-BE49-F238E27FC236}">
                  <a16:creationId xmlns:a16="http://schemas.microsoft.com/office/drawing/2014/main" id="{2A50F912-5362-78B2-014D-498F9E13DFA1}"/>
                </a:ext>
              </a:extLst>
            </p:cNvPr>
            <p:cNvSpPr>
              <a:spLocks noChangeArrowheads="1"/>
            </p:cNvSpPr>
            <p:nvPr/>
          </p:nvSpPr>
          <p:spPr bwMode="auto">
            <a:xfrm>
              <a:off x="4655" y="3553"/>
              <a:ext cx="33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200">
                  <a:solidFill>
                    <a:srgbClr val="000000"/>
                  </a:solidFill>
                  <a:latin typeface="Arial Narrow" panose="020B0606020202030204" pitchFamily="34" charset="0"/>
                </a:rPr>
                <a:t>Temps</a:t>
              </a:r>
            </a:p>
          </p:txBody>
        </p:sp>
        <p:sp>
          <p:nvSpPr>
            <p:cNvPr id="31" name="Rectangle 34">
              <a:extLst>
                <a:ext uri="{FF2B5EF4-FFF2-40B4-BE49-F238E27FC236}">
                  <a16:creationId xmlns:a16="http://schemas.microsoft.com/office/drawing/2014/main" id="{7B3C6FA4-9E46-0A33-E86B-D33D3DBE865D}"/>
                </a:ext>
              </a:extLst>
            </p:cNvPr>
            <p:cNvSpPr>
              <a:spLocks noChangeArrowheads="1"/>
            </p:cNvSpPr>
            <p:nvPr/>
          </p:nvSpPr>
          <p:spPr bwMode="auto">
            <a:xfrm>
              <a:off x="3312" y="3711"/>
              <a:ext cx="35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200">
                  <a:solidFill>
                    <a:srgbClr val="000000"/>
                  </a:solidFill>
                  <a:latin typeface="Arial Narrow" panose="020B0606020202030204" pitchFamily="34" charset="0"/>
                </a:rPr>
                <a:t>date "t"</a:t>
              </a:r>
            </a:p>
          </p:txBody>
        </p:sp>
        <p:sp>
          <p:nvSpPr>
            <p:cNvPr id="32" name="Rectangle 35">
              <a:extLst>
                <a:ext uri="{FF2B5EF4-FFF2-40B4-BE49-F238E27FC236}">
                  <a16:creationId xmlns:a16="http://schemas.microsoft.com/office/drawing/2014/main" id="{61EF59BD-B8C3-D5F7-E758-6E5096E98955}"/>
                </a:ext>
              </a:extLst>
            </p:cNvPr>
            <p:cNvSpPr>
              <a:spLocks noChangeArrowheads="1"/>
            </p:cNvSpPr>
            <p:nvPr/>
          </p:nvSpPr>
          <p:spPr bwMode="auto">
            <a:xfrm>
              <a:off x="3913" y="3648"/>
              <a:ext cx="21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200">
                  <a:solidFill>
                    <a:srgbClr val="000000"/>
                  </a:solidFill>
                  <a:latin typeface="Arial Narrow" panose="020B0606020202030204" pitchFamily="34" charset="0"/>
                </a:rPr>
                <a:t>Fin</a:t>
              </a:r>
            </a:p>
          </p:txBody>
        </p:sp>
        <p:sp>
          <p:nvSpPr>
            <p:cNvPr id="33" name="Rectangle 36">
              <a:extLst>
                <a:ext uri="{FF2B5EF4-FFF2-40B4-BE49-F238E27FC236}">
                  <a16:creationId xmlns:a16="http://schemas.microsoft.com/office/drawing/2014/main" id="{FD157D2C-6A38-381E-C645-8859C57FDA30}"/>
                </a:ext>
              </a:extLst>
            </p:cNvPr>
            <p:cNvSpPr>
              <a:spLocks noChangeArrowheads="1"/>
            </p:cNvSpPr>
            <p:nvPr/>
          </p:nvSpPr>
          <p:spPr bwMode="auto">
            <a:xfrm>
              <a:off x="3851" y="3774"/>
              <a:ext cx="32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200">
                  <a:solidFill>
                    <a:srgbClr val="000000"/>
                  </a:solidFill>
                  <a:latin typeface="Arial Narrow" panose="020B0606020202030204" pitchFamily="34" charset="0"/>
                </a:rPr>
                <a:t>Initiale</a:t>
              </a:r>
            </a:p>
          </p:txBody>
        </p:sp>
        <p:sp>
          <p:nvSpPr>
            <p:cNvPr id="34" name="Rectangle 37">
              <a:extLst>
                <a:ext uri="{FF2B5EF4-FFF2-40B4-BE49-F238E27FC236}">
                  <a16:creationId xmlns:a16="http://schemas.microsoft.com/office/drawing/2014/main" id="{5D83D13C-3A31-AF86-3AF8-EF98B30557DA}"/>
                </a:ext>
              </a:extLst>
            </p:cNvPr>
            <p:cNvSpPr>
              <a:spLocks noChangeArrowheads="1"/>
            </p:cNvSpPr>
            <p:nvPr/>
          </p:nvSpPr>
          <p:spPr bwMode="auto">
            <a:xfrm>
              <a:off x="4237" y="3711"/>
              <a:ext cx="69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785" tIns="46892" rIns="93785" bIns="46892">
              <a:spAutoFit/>
            </a:bodyPr>
            <a:lstStyle>
              <a:lvl1pPr defTabSz="1106488" eaLnBrk="0" hangingPunct="0">
                <a:defRPr sz="2400">
                  <a:solidFill>
                    <a:schemeClr val="tx1"/>
                  </a:solidFill>
                  <a:latin typeface="Times New Roman" panose="02020603050405020304" pitchFamily="18" charset="0"/>
                </a:defRPr>
              </a:lvl1pPr>
              <a:lvl2pPr marL="742950" indent="-285750" defTabSz="1106488" eaLnBrk="0" hangingPunct="0">
                <a:defRPr sz="2400">
                  <a:solidFill>
                    <a:schemeClr val="tx1"/>
                  </a:solidFill>
                  <a:latin typeface="Times New Roman" panose="02020603050405020304" pitchFamily="18" charset="0"/>
                </a:defRPr>
              </a:lvl2pPr>
              <a:lvl3pPr marL="1143000" indent="-228600" defTabSz="1106488" eaLnBrk="0" hangingPunct="0">
                <a:defRPr sz="2400">
                  <a:solidFill>
                    <a:schemeClr val="tx1"/>
                  </a:solidFill>
                  <a:latin typeface="Times New Roman" panose="02020603050405020304" pitchFamily="18" charset="0"/>
                </a:defRPr>
              </a:lvl3pPr>
              <a:lvl4pPr marL="1600200" indent="-228600" defTabSz="1106488" eaLnBrk="0" hangingPunct="0">
                <a:defRPr sz="2400">
                  <a:solidFill>
                    <a:schemeClr val="tx1"/>
                  </a:solidFill>
                  <a:latin typeface="Times New Roman" panose="02020603050405020304" pitchFamily="18" charset="0"/>
                </a:defRPr>
              </a:lvl4pPr>
              <a:lvl5pPr marL="2057400" indent="-228600" defTabSz="1106488" eaLnBrk="0" hangingPunct="0">
                <a:defRPr sz="2400">
                  <a:solidFill>
                    <a:schemeClr val="tx1"/>
                  </a:solidFill>
                  <a:latin typeface="Times New Roman" panose="02020603050405020304" pitchFamily="18" charset="0"/>
                </a:defRPr>
              </a:lvl5pPr>
              <a:lvl6pPr marL="2514600" indent="-228600" defTabSz="11064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11064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11064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1106488" eaLnBrk="0" fontAlgn="base" hangingPunct="0">
                <a:spcBef>
                  <a:spcPct val="0"/>
                </a:spcBef>
                <a:spcAft>
                  <a:spcPct val="0"/>
                </a:spcAft>
                <a:defRPr sz="2400">
                  <a:solidFill>
                    <a:schemeClr val="tx1"/>
                  </a:solidFill>
                  <a:latin typeface="Times New Roman" panose="02020603050405020304" pitchFamily="18" charset="0"/>
                </a:defRPr>
              </a:lvl9pPr>
            </a:lstStyle>
            <a:p>
              <a:r>
                <a:rPr lang="fr-FR" altLang="en-US" sz="1200">
                  <a:solidFill>
                    <a:srgbClr val="000000"/>
                  </a:solidFill>
                  <a:latin typeface="Arial Narrow" panose="020B0606020202030204" pitchFamily="34" charset="0"/>
                </a:rPr>
                <a:t>Fin prévisionnelle</a:t>
              </a:r>
            </a:p>
          </p:txBody>
        </p:sp>
      </p:grpSp>
    </p:spTree>
    <p:extLst>
      <p:ext uri="{BB962C8B-B14F-4D97-AF65-F5344CB8AC3E}">
        <p14:creationId xmlns:p14="http://schemas.microsoft.com/office/powerpoint/2010/main" val="199465711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5075</TotalTime>
  <Words>1859</Words>
  <Application>Microsoft Office PowerPoint</Application>
  <PresentationFormat>Widescreen</PresentationFormat>
  <Paragraphs>213</Paragraphs>
  <Slides>31</Slides>
  <Notes>4</Notes>
  <HiddenSlides>1</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31</vt:i4>
      </vt:variant>
    </vt:vector>
  </HeadingPairs>
  <TitlesOfParts>
    <vt:vector size="45" baseType="lpstr">
      <vt:lpstr>SimSun-ExtB</vt:lpstr>
      <vt:lpstr>Arial</vt:lpstr>
      <vt:lpstr>Arial Narrow</vt:lpstr>
      <vt:lpstr>Calibri</vt:lpstr>
      <vt:lpstr>Calibri Light</vt:lpstr>
      <vt:lpstr>French Script MT</vt:lpstr>
      <vt:lpstr>Monotype Sorts</vt:lpstr>
      <vt:lpstr>Script MT Bold</vt:lpstr>
      <vt:lpstr>Segoe UI Web (West European)</vt:lpstr>
      <vt:lpstr>Times New Roman</vt:lpstr>
      <vt:lpstr>Wingdings</vt:lpstr>
      <vt:lpstr>Thème Office</vt:lpstr>
      <vt:lpstr>Feuille de calcul</vt:lpstr>
      <vt:lpstr>Clip</vt:lpstr>
      <vt:lpstr>PowerPoint Presentation</vt:lpstr>
      <vt:lpstr>Plan of the project’s MGT</vt:lpstr>
      <vt:lpstr>Introduction </vt:lpstr>
      <vt:lpstr>Introduction </vt:lpstr>
      <vt:lpstr>Introduction </vt:lpstr>
      <vt:lpstr>Gestion de projet : objectifs et mission Project management: objectives and mission</vt:lpstr>
      <vt:lpstr>Le projet : trois principes fondamentaux The project: three fundamental principles</vt:lpstr>
      <vt:lpstr>Le projet : trois principes fondamentaux The project: three fundamental principles</vt:lpstr>
      <vt:lpstr>Le projet : les phases de vie  The project: the life phases</vt:lpstr>
      <vt:lpstr>Le projet : les phases de vie  The project: the life phases</vt:lpstr>
      <vt:lpstr>Le management d'un projet Project management </vt:lpstr>
      <vt:lpstr>When to work by project Quand faut-il travailler par projet</vt:lpstr>
      <vt:lpstr>Quand faut-il travailler par projet</vt:lpstr>
      <vt:lpstr>Les avantages d'un fonctionnement par projet</vt:lpstr>
      <vt:lpstr>Les avantages d'un fonctionnement par projet The advantages of a project-based operation</vt:lpstr>
      <vt:lpstr>Les avantages d'un fonctionnement par projet The advantages of a project-based operation</vt:lpstr>
      <vt:lpstr>Les avantages d'un fonctionnement par projet The advantages of a project-based operation</vt:lpstr>
      <vt:lpstr>Les 10 commandements du fonctionnement en projet The 10 commandments of project operation</vt:lpstr>
      <vt:lpstr>Les 10 commandements du fonctionnement en projet The 10 commandments of project operation</vt:lpstr>
      <vt:lpstr>Suite </vt:lpstr>
      <vt:lpstr>Suite </vt:lpstr>
      <vt:lpstr>La communication est essentielle Communication is key</vt:lpstr>
      <vt:lpstr>La communication est essentielle           Communication is key</vt:lpstr>
      <vt:lpstr>La gestion des risques : toujours le risque existe, jamais il y a zéro risque quelque soit le projet ou l’opération  Risk management: always the risk exists, there is never zero risk whatever the project or operation</vt:lpstr>
      <vt:lpstr>La gestion des risques : toujours le risque existe, jamais il y a zéro risque quelque soit le projet ou l’opération  Risk management: always the risk exists, there is never zero risk whatever the project or operation</vt:lpstr>
      <vt:lpstr>Risk </vt:lpstr>
      <vt:lpstr>La typologie des risques The typology of risks </vt:lpstr>
      <vt:lpstr>La typologie des risques The typology of risks </vt:lpstr>
      <vt:lpstr>Le principe : déclencher des actions correctives  The principle: trigger corrective actions</vt:lpstr>
      <vt:lpstr>Le principe : déclencher des actions correctives  The principle: trigger corrective actions</vt:lpstr>
      <vt:lpstr>La gestion des coûts Cost management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Dr. Amal Abou Fayad</cp:lastModifiedBy>
  <cp:revision>28</cp:revision>
  <dcterms:created xsi:type="dcterms:W3CDTF">2024-10-16T11:37:26Z</dcterms:created>
  <dcterms:modified xsi:type="dcterms:W3CDTF">2025-03-13T13:26:01Z</dcterms:modified>
</cp:coreProperties>
</file>